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6858000" cx="12192000"/>
  <p:notesSz cx="6858000" cy="9144000"/>
  <p:embeddedFontLst>
    <p:embeddedFont>
      <p:font typeface="Montserrat SemiBold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  <p:embeddedFont>
      <p:font typeface="Pacifico"/>
      <p:regular r:id="rId36"/>
    </p:embeddedFont>
    <p:embeddedFont>
      <p:font typeface="Montserrat ExtraBold"/>
      <p:bold r:id="rId37"/>
      <p:boldItalic r:id="rId38"/>
    </p:embeddedFont>
    <p:embeddedFont>
      <p:font typeface="Roboto Mono Regular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ABF3F3B-3838-4445-8E32-657BE0A92C33}">
  <a:tblStyle styleId="{BABF3F3B-3838-4445-8E32-657BE0A92C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Regular-bold.fntdata"/><Relationship Id="rId20" Type="http://schemas.openxmlformats.org/officeDocument/2006/relationships/slide" Target="slides/slide13.xml"/><Relationship Id="rId42" Type="http://schemas.openxmlformats.org/officeDocument/2006/relationships/font" Target="fonts/RobotoMonoRegular-boldItalic.fntdata"/><Relationship Id="rId41" Type="http://schemas.openxmlformats.org/officeDocument/2006/relationships/font" Target="fonts/RobotoMonoRegular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MontserratSemiBold-regular.fntdata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SemiBold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4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3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6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5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8.xml"/><Relationship Id="rId37" Type="http://schemas.openxmlformats.org/officeDocument/2006/relationships/font" Target="fonts/MontserratExtraBold-bold.fntdata"/><Relationship Id="rId14" Type="http://schemas.openxmlformats.org/officeDocument/2006/relationships/slide" Target="slides/slide7.xml"/><Relationship Id="rId36" Type="http://schemas.openxmlformats.org/officeDocument/2006/relationships/font" Target="fonts/Pacifico-regular.fntdata"/><Relationship Id="rId17" Type="http://schemas.openxmlformats.org/officeDocument/2006/relationships/slide" Target="slides/slide10.xml"/><Relationship Id="rId39" Type="http://schemas.openxmlformats.org/officeDocument/2006/relationships/font" Target="fonts/RobotoMonoRegular-regular.fntdata"/><Relationship Id="rId16" Type="http://schemas.openxmlformats.org/officeDocument/2006/relationships/slide" Target="slides/slide9.xml"/><Relationship Id="rId38" Type="http://schemas.openxmlformats.org/officeDocument/2006/relationships/font" Target="fonts/MontserratExtraBold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d570c29c7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8d570c29c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ee9129903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ee9129903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8ee9129903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8ee912990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8ee912990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8ee912990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cbf859e7f5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cbf859e7f5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bf859e7f5_1_2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cbf859e7f5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cbf859e7f5_1_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cbf859e7f5_1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cbf859e7f5_1_2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cbf859e7f5_1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cbf859e7f5_1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cbf859e7f5_1_2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8ee9129903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8ee9129903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8ee9129903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bf859e7f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cbf859e7f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cbf859e7f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d570c29c7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d570c29c7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8d570c29c7_1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d570c29c7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d570c29c7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8d570c29c7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d570c29c7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d570c29c7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8d570c29c7_1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ee9129903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8ee9129903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8ee9129903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d570c29c7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8d570c29c7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8d570c29c7_1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3F3F3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11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6" name="Google Shape;76;p11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8" name="Google Shape;88;p13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3F3F3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bg>
      <p:bgPr>
        <a:solidFill>
          <a:srgbClr val="F3F3F3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890000" y="3005200"/>
            <a:ext cx="23916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9pPr>
          </a:lstStyle>
          <a:p/>
        </p:txBody>
      </p:sp>
      <p:sp>
        <p:nvSpPr>
          <p:cNvPr id="123" name="Google Shape;123;p19"/>
          <p:cNvSpPr txBox="1"/>
          <p:nvPr>
            <p:ph idx="1" type="subTitle"/>
          </p:nvPr>
        </p:nvSpPr>
        <p:spPr>
          <a:xfrm>
            <a:off x="890000" y="3737433"/>
            <a:ext cx="23916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/>
        </p:txBody>
      </p:sp>
      <p:sp>
        <p:nvSpPr>
          <p:cNvPr id="124" name="Google Shape;124;p19"/>
          <p:cNvSpPr txBox="1"/>
          <p:nvPr>
            <p:ph idx="2" type="title"/>
          </p:nvPr>
        </p:nvSpPr>
        <p:spPr>
          <a:xfrm>
            <a:off x="890000" y="2120767"/>
            <a:ext cx="23916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9pPr>
          </a:lstStyle>
          <a:p/>
        </p:txBody>
      </p:sp>
      <p:sp>
        <p:nvSpPr>
          <p:cNvPr id="125" name="Google Shape;125;p19"/>
          <p:cNvSpPr txBox="1"/>
          <p:nvPr>
            <p:ph idx="3" type="title"/>
          </p:nvPr>
        </p:nvSpPr>
        <p:spPr>
          <a:xfrm>
            <a:off x="3563467" y="3005200"/>
            <a:ext cx="23916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9pPr>
          </a:lstStyle>
          <a:p/>
        </p:txBody>
      </p:sp>
      <p:sp>
        <p:nvSpPr>
          <p:cNvPr id="126" name="Google Shape;126;p19"/>
          <p:cNvSpPr txBox="1"/>
          <p:nvPr>
            <p:ph idx="4" type="subTitle"/>
          </p:nvPr>
        </p:nvSpPr>
        <p:spPr>
          <a:xfrm>
            <a:off x="3563467" y="3737433"/>
            <a:ext cx="23916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/>
        </p:txBody>
      </p:sp>
      <p:sp>
        <p:nvSpPr>
          <p:cNvPr id="127" name="Google Shape;127;p19"/>
          <p:cNvSpPr txBox="1"/>
          <p:nvPr>
            <p:ph idx="5" type="title"/>
          </p:nvPr>
        </p:nvSpPr>
        <p:spPr>
          <a:xfrm>
            <a:off x="3563467" y="2120767"/>
            <a:ext cx="23916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9pPr>
          </a:lstStyle>
          <a:p/>
        </p:txBody>
      </p:sp>
      <p:sp>
        <p:nvSpPr>
          <p:cNvPr id="128" name="Google Shape;128;p19"/>
          <p:cNvSpPr txBox="1"/>
          <p:nvPr>
            <p:ph idx="6" type="title"/>
          </p:nvPr>
        </p:nvSpPr>
        <p:spPr>
          <a:xfrm>
            <a:off x="6236933" y="3005200"/>
            <a:ext cx="23916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9pPr>
          </a:lstStyle>
          <a:p/>
        </p:txBody>
      </p:sp>
      <p:sp>
        <p:nvSpPr>
          <p:cNvPr id="129" name="Google Shape;129;p19"/>
          <p:cNvSpPr txBox="1"/>
          <p:nvPr>
            <p:ph idx="7" type="subTitle"/>
          </p:nvPr>
        </p:nvSpPr>
        <p:spPr>
          <a:xfrm>
            <a:off x="6236933" y="3737433"/>
            <a:ext cx="23916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/>
        </p:txBody>
      </p:sp>
      <p:sp>
        <p:nvSpPr>
          <p:cNvPr id="130" name="Google Shape;130;p19"/>
          <p:cNvSpPr txBox="1"/>
          <p:nvPr>
            <p:ph idx="8" type="title"/>
          </p:nvPr>
        </p:nvSpPr>
        <p:spPr>
          <a:xfrm>
            <a:off x="6236933" y="2120767"/>
            <a:ext cx="23916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9pPr>
          </a:lstStyle>
          <a:p/>
        </p:txBody>
      </p:sp>
      <p:sp>
        <p:nvSpPr>
          <p:cNvPr id="131" name="Google Shape;131;p19"/>
          <p:cNvSpPr txBox="1"/>
          <p:nvPr>
            <p:ph idx="9" type="title"/>
          </p:nvPr>
        </p:nvSpPr>
        <p:spPr>
          <a:xfrm>
            <a:off x="8910400" y="3005200"/>
            <a:ext cx="23916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9pPr>
          </a:lstStyle>
          <a:p/>
        </p:txBody>
      </p:sp>
      <p:sp>
        <p:nvSpPr>
          <p:cNvPr id="132" name="Google Shape;132;p19"/>
          <p:cNvSpPr txBox="1"/>
          <p:nvPr>
            <p:ph idx="13" type="subTitle"/>
          </p:nvPr>
        </p:nvSpPr>
        <p:spPr>
          <a:xfrm>
            <a:off x="8910400" y="3737433"/>
            <a:ext cx="23916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/>
        </p:txBody>
      </p:sp>
      <p:sp>
        <p:nvSpPr>
          <p:cNvPr id="133" name="Google Shape;133;p19"/>
          <p:cNvSpPr txBox="1"/>
          <p:nvPr>
            <p:ph idx="14" type="title"/>
          </p:nvPr>
        </p:nvSpPr>
        <p:spPr>
          <a:xfrm>
            <a:off x="8910400" y="2120767"/>
            <a:ext cx="23916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3F3F3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7" name="Google Shape;137;p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1pPr>
            <a:lvl2pPr indent="-32385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/>
            </a:lvl2pPr>
            <a:lvl3pPr indent="-32385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/>
            </a:lvl3pPr>
            <a:lvl4pPr indent="-32385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/>
            </a:lvl4pPr>
            <a:lvl5pPr indent="-32385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/>
            </a:lvl5pPr>
            <a:lvl6pPr indent="-32385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/>
            </a:lvl6pPr>
            <a:lvl7pPr indent="-32385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/>
            </a:lvl7pPr>
            <a:lvl8pPr indent="-32385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/>
            </a:lvl8pPr>
            <a:lvl9pPr indent="-32385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Char char="■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bg>
      <p:bgPr>
        <a:solidFill>
          <a:srgbClr val="F3F3F3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90000" y="3005200"/>
            <a:ext cx="23916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2133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890000" y="3737433"/>
            <a:ext cx="23916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/>
        </p:txBody>
      </p:sp>
      <p:sp>
        <p:nvSpPr>
          <p:cNvPr id="22" name="Google Shape;22;p3"/>
          <p:cNvSpPr txBox="1"/>
          <p:nvPr>
            <p:ph idx="2" type="title"/>
          </p:nvPr>
        </p:nvSpPr>
        <p:spPr>
          <a:xfrm>
            <a:off x="890000" y="2120767"/>
            <a:ext cx="23916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23" name="Google Shape;23;p3"/>
          <p:cNvSpPr txBox="1"/>
          <p:nvPr>
            <p:ph idx="3" type="title"/>
          </p:nvPr>
        </p:nvSpPr>
        <p:spPr>
          <a:xfrm>
            <a:off x="3563467" y="3005200"/>
            <a:ext cx="23916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2133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24" name="Google Shape;24;p3"/>
          <p:cNvSpPr txBox="1"/>
          <p:nvPr>
            <p:ph idx="4" type="subTitle"/>
          </p:nvPr>
        </p:nvSpPr>
        <p:spPr>
          <a:xfrm>
            <a:off x="3563467" y="3737433"/>
            <a:ext cx="23916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/>
        </p:txBody>
      </p:sp>
      <p:sp>
        <p:nvSpPr>
          <p:cNvPr id="25" name="Google Shape;25;p3"/>
          <p:cNvSpPr txBox="1"/>
          <p:nvPr>
            <p:ph idx="5" type="title"/>
          </p:nvPr>
        </p:nvSpPr>
        <p:spPr>
          <a:xfrm>
            <a:off x="3563467" y="2120767"/>
            <a:ext cx="23916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26" name="Google Shape;26;p3"/>
          <p:cNvSpPr txBox="1"/>
          <p:nvPr>
            <p:ph idx="6" type="title"/>
          </p:nvPr>
        </p:nvSpPr>
        <p:spPr>
          <a:xfrm>
            <a:off x="6236933" y="3005200"/>
            <a:ext cx="23916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2133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27" name="Google Shape;27;p3"/>
          <p:cNvSpPr txBox="1"/>
          <p:nvPr>
            <p:ph idx="7" type="subTitle"/>
          </p:nvPr>
        </p:nvSpPr>
        <p:spPr>
          <a:xfrm>
            <a:off x="6236933" y="3737433"/>
            <a:ext cx="23916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/>
        </p:txBody>
      </p:sp>
      <p:sp>
        <p:nvSpPr>
          <p:cNvPr id="28" name="Google Shape;28;p3"/>
          <p:cNvSpPr txBox="1"/>
          <p:nvPr>
            <p:ph idx="8" type="title"/>
          </p:nvPr>
        </p:nvSpPr>
        <p:spPr>
          <a:xfrm>
            <a:off x="6236933" y="2120767"/>
            <a:ext cx="23916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29" name="Google Shape;29;p3"/>
          <p:cNvSpPr txBox="1"/>
          <p:nvPr>
            <p:ph idx="9" type="title"/>
          </p:nvPr>
        </p:nvSpPr>
        <p:spPr>
          <a:xfrm>
            <a:off x="8910400" y="3005200"/>
            <a:ext cx="23916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2133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30" name="Google Shape;30;p3"/>
          <p:cNvSpPr txBox="1"/>
          <p:nvPr>
            <p:ph idx="13" type="subTitle"/>
          </p:nvPr>
        </p:nvSpPr>
        <p:spPr>
          <a:xfrm>
            <a:off x="8910400" y="3737433"/>
            <a:ext cx="23916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/>
        </p:txBody>
      </p:sp>
      <p:sp>
        <p:nvSpPr>
          <p:cNvPr id="31" name="Google Shape;31;p3"/>
          <p:cNvSpPr txBox="1"/>
          <p:nvPr>
            <p:ph idx="14" type="title"/>
          </p:nvPr>
        </p:nvSpPr>
        <p:spPr>
          <a:xfrm>
            <a:off x="8910400" y="2120767"/>
            <a:ext cx="23916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903933" y="518900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146" name="Google Shape;146;p22"/>
          <p:cNvSpPr txBox="1"/>
          <p:nvPr>
            <p:ph idx="2" type="title"/>
          </p:nvPr>
        </p:nvSpPr>
        <p:spPr>
          <a:xfrm>
            <a:off x="2429352" y="4649767"/>
            <a:ext cx="27837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9pPr>
          </a:lstStyle>
          <a:p/>
        </p:txBody>
      </p:sp>
      <p:sp>
        <p:nvSpPr>
          <p:cNvPr id="147" name="Google Shape;147;p22"/>
          <p:cNvSpPr txBox="1"/>
          <p:nvPr>
            <p:ph idx="1" type="subTitle"/>
          </p:nvPr>
        </p:nvSpPr>
        <p:spPr>
          <a:xfrm>
            <a:off x="2146551" y="3125367"/>
            <a:ext cx="33492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/>
        </p:txBody>
      </p:sp>
      <p:sp>
        <p:nvSpPr>
          <p:cNvPr id="148" name="Google Shape;148;p22"/>
          <p:cNvSpPr txBox="1"/>
          <p:nvPr>
            <p:ph idx="3" type="title"/>
          </p:nvPr>
        </p:nvSpPr>
        <p:spPr>
          <a:xfrm>
            <a:off x="6979052" y="4649767"/>
            <a:ext cx="27837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600"/>
            </a:lvl9pPr>
          </a:lstStyle>
          <a:p/>
        </p:txBody>
      </p:sp>
      <p:sp>
        <p:nvSpPr>
          <p:cNvPr id="149" name="Google Shape;149;p22"/>
          <p:cNvSpPr txBox="1"/>
          <p:nvPr>
            <p:ph idx="4" type="subTitle"/>
          </p:nvPr>
        </p:nvSpPr>
        <p:spPr>
          <a:xfrm>
            <a:off x="6696251" y="3125367"/>
            <a:ext cx="33492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/>
        </p:txBody>
      </p:sp>
      <p:sp>
        <p:nvSpPr>
          <p:cNvPr id="150" name="Google Shape;150;p22"/>
          <p:cNvSpPr/>
          <p:nvPr/>
        </p:nvSpPr>
        <p:spPr>
          <a:xfrm>
            <a:off x="-30467" y="1296967"/>
            <a:ext cx="12541486" cy="5864353"/>
          </a:xfrm>
          <a:custGeom>
            <a:rect b="b" l="l" r="r" t="t"/>
            <a:pathLst>
              <a:path extrusionOk="0" h="175935" w="376254">
                <a:moveTo>
                  <a:pt x="0" y="0"/>
                </a:moveTo>
                <a:lnTo>
                  <a:pt x="103092" y="170379"/>
                </a:lnTo>
                <a:lnTo>
                  <a:pt x="376254" y="108031"/>
                </a:lnTo>
                <a:lnTo>
                  <a:pt x="320696" y="175935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903933" y="518900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153" name="Google Shape;153;p23"/>
          <p:cNvSpPr/>
          <p:nvPr/>
        </p:nvSpPr>
        <p:spPr>
          <a:xfrm>
            <a:off x="5854601" y="4342401"/>
            <a:ext cx="6821196" cy="2674966"/>
          </a:xfrm>
          <a:custGeom>
            <a:rect b="b" l="l" r="r" t="t"/>
            <a:pathLst>
              <a:path extrusionOk="0" h="80251" w="204641">
                <a:moveTo>
                  <a:pt x="0" y="79016"/>
                </a:moveTo>
                <a:lnTo>
                  <a:pt x="204641" y="0"/>
                </a:lnTo>
                <a:lnTo>
                  <a:pt x="130254" y="80251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4" name="Google Shape;164;p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1" name="Google Shape;171;p2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6" name="Google Shape;176;p27"/>
          <p:cNvSpPr txBox="1"/>
          <p:nvPr>
            <p:ph idx="2" type="body"/>
          </p:nvPr>
        </p:nvSpPr>
        <p:spPr>
          <a:xfrm>
            <a:off x="839788" y="2505075"/>
            <a:ext cx="51579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77" name="Google Shape;177;p27"/>
          <p:cNvSpPr txBox="1"/>
          <p:nvPr>
            <p:ph idx="3" type="body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8" name="Google Shape;178;p27"/>
          <p:cNvSpPr txBox="1"/>
          <p:nvPr>
            <p:ph idx="4" type="body"/>
          </p:nvPr>
        </p:nvSpPr>
        <p:spPr>
          <a:xfrm>
            <a:off x="6172200" y="2505075"/>
            <a:ext cx="51831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79" name="Google Shape;179;p2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0" name="Google Shape;180;p2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4" name="Google Shape;184;p2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5" name="Google Shape;185;p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90" name="Google Shape;190;p29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191" name="Google Shape;191;p2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2" name="Google Shape;192;p2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3" name="Google Shape;193;p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6" name="Google Shape;196;p30"/>
          <p:cNvSpPr/>
          <p:nvPr>
            <p:ph idx="2" type="pic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198" name="Google Shape;198;p3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9" name="Google Shape;199;p3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0" name="Google Shape;200;p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04" name="Google Shape;204;p3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5" name="Google Shape;205;p3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3F3F3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10" name="Google Shape;210;p3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11" name="Google Shape;211;p3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12" name="Google Shape;212;p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3F3F3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bg>
      <p:bgPr>
        <a:solidFill>
          <a:srgbClr val="F3F3F3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222" name="Google Shape;222;p36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23" name="Google Shape;223;p36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27" name="Google Shape;227;p37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BIG_NUMB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903933" y="518900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30" name="Google Shape;230;p38"/>
          <p:cNvSpPr txBox="1"/>
          <p:nvPr>
            <p:ph idx="2" type="title"/>
          </p:nvPr>
        </p:nvSpPr>
        <p:spPr>
          <a:xfrm>
            <a:off x="2429352" y="4649767"/>
            <a:ext cx="27837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31" name="Google Shape;231;p38"/>
          <p:cNvSpPr txBox="1"/>
          <p:nvPr>
            <p:ph idx="1" type="subTitle"/>
          </p:nvPr>
        </p:nvSpPr>
        <p:spPr>
          <a:xfrm>
            <a:off x="2146551" y="3125367"/>
            <a:ext cx="33492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2" name="Google Shape;232;p38"/>
          <p:cNvSpPr txBox="1"/>
          <p:nvPr>
            <p:ph idx="3" type="title"/>
          </p:nvPr>
        </p:nvSpPr>
        <p:spPr>
          <a:xfrm>
            <a:off x="6979052" y="4649767"/>
            <a:ext cx="27837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33" name="Google Shape;233;p38"/>
          <p:cNvSpPr txBox="1"/>
          <p:nvPr>
            <p:ph idx="4" type="subTitle"/>
          </p:nvPr>
        </p:nvSpPr>
        <p:spPr>
          <a:xfrm>
            <a:off x="6696251" y="3125367"/>
            <a:ext cx="33492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SECTION_TITLE_AND_DESCRIPTION_1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/>
          <p:nvPr/>
        </p:nvSpPr>
        <p:spPr>
          <a:xfrm>
            <a:off x="9167133" y="-133767"/>
            <a:ext cx="3261418" cy="2006250"/>
          </a:xfrm>
          <a:custGeom>
            <a:rect b="b" l="l" r="r" t="t"/>
            <a:pathLst>
              <a:path extrusionOk="0" h="60189" w="97845">
                <a:moveTo>
                  <a:pt x="0" y="0"/>
                </a:moveTo>
                <a:lnTo>
                  <a:pt x="97536" y="56794"/>
                </a:lnTo>
                <a:lnTo>
                  <a:pt x="97845" y="6018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sp>
      <p:sp>
        <p:nvSpPr>
          <p:cNvPr id="236" name="Google Shape;236;p39"/>
          <p:cNvSpPr txBox="1"/>
          <p:nvPr>
            <p:ph type="title"/>
          </p:nvPr>
        </p:nvSpPr>
        <p:spPr>
          <a:xfrm>
            <a:off x="7760500" y="2218800"/>
            <a:ext cx="32616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7760500" y="3330800"/>
            <a:ext cx="3261600" cy="22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SECTION_TITLE_AND_DESCRIPTION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903933" y="518900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40" name="Google Shape;240;p40"/>
          <p:cNvSpPr/>
          <p:nvPr/>
        </p:nvSpPr>
        <p:spPr>
          <a:xfrm>
            <a:off x="5854600" y="4342400"/>
            <a:ext cx="6821196" cy="2674966"/>
          </a:xfrm>
          <a:custGeom>
            <a:rect b="b" l="l" r="r" t="t"/>
            <a:pathLst>
              <a:path extrusionOk="0" h="80251" w="204641">
                <a:moveTo>
                  <a:pt x="0" y="79016"/>
                </a:moveTo>
                <a:lnTo>
                  <a:pt x="204641" y="0"/>
                </a:lnTo>
                <a:lnTo>
                  <a:pt x="130254" y="80251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1259333" y="4276933"/>
            <a:ext cx="27648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243" name="Google Shape;243;p41"/>
          <p:cNvSpPr txBox="1"/>
          <p:nvPr>
            <p:ph idx="1" type="subTitle"/>
          </p:nvPr>
        </p:nvSpPr>
        <p:spPr>
          <a:xfrm>
            <a:off x="1259333" y="5233467"/>
            <a:ext cx="27648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4" name="Google Shape;244;p41"/>
          <p:cNvSpPr txBox="1"/>
          <p:nvPr>
            <p:ph idx="2" type="title"/>
          </p:nvPr>
        </p:nvSpPr>
        <p:spPr>
          <a:xfrm>
            <a:off x="4713600" y="4276933"/>
            <a:ext cx="27648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245" name="Google Shape;245;p41"/>
          <p:cNvSpPr txBox="1"/>
          <p:nvPr>
            <p:ph idx="3" type="subTitle"/>
          </p:nvPr>
        </p:nvSpPr>
        <p:spPr>
          <a:xfrm>
            <a:off x="4713600" y="5233467"/>
            <a:ext cx="27648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6" name="Google Shape;246;p41"/>
          <p:cNvSpPr txBox="1"/>
          <p:nvPr>
            <p:ph idx="4" type="title"/>
          </p:nvPr>
        </p:nvSpPr>
        <p:spPr>
          <a:xfrm>
            <a:off x="8167867" y="4276933"/>
            <a:ext cx="27648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247" name="Google Shape;247;p41"/>
          <p:cNvSpPr txBox="1"/>
          <p:nvPr>
            <p:ph idx="5" type="subTitle"/>
          </p:nvPr>
        </p:nvSpPr>
        <p:spPr>
          <a:xfrm>
            <a:off x="8167867" y="5233467"/>
            <a:ext cx="27648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8" name="Google Shape;248;p41"/>
          <p:cNvSpPr txBox="1"/>
          <p:nvPr>
            <p:ph idx="6" type="title"/>
          </p:nvPr>
        </p:nvSpPr>
        <p:spPr>
          <a:xfrm>
            <a:off x="903933" y="518900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1" name="Google Shape;251;p42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54" name="Google Shape;254;p43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5" name="Google Shape;255;p43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6" name="Google Shape;256;p43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59" name="Google Shape;259;p44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60" name="Google Shape;260;p44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263" name="Google Shape;263;p45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46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67" name="Google Shape;267;p46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8" name="Google Shape;268;p46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69" name="Google Shape;269;p46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72" name="Google Shape;272;p47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75" name="Google Shape;275;p48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76" name="Google Shape;276;p48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SECTION_TITLE_AND_DESCRIPTION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/>
          <p:nvPr>
            <p:ph type="title"/>
          </p:nvPr>
        </p:nvSpPr>
        <p:spPr>
          <a:xfrm>
            <a:off x="903933" y="518900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79" name="Google Shape;279;p49"/>
          <p:cNvSpPr txBox="1"/>
          <p:nvPr>
            <p:ph idx="2" type="title"/>
          </p:nvPr>
        </p:nvSpPr>
        <p:spPr>
          <a:xfrm>
            <a:off x="1238167" y="2089400"/>
            <a:ext cx="26964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80" name="Google Shape;280;p49"/>
          <p:cNvSpPr txBox="1"/>
          <p:nvPr>
            <p:ph idx="1" type="subTitle"/>
          </p:nvPr>
        </p:nvSpPr>
        <p:spPr>
          <a:xfrm>
            <a:off x="1238167" y="2512297"/>
            <a:ext cx="26964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1" name="Google Shape;281;p49"/>
          <p:cNvSpPr txBox="1"/>
          <p:nvPr>
            <p:ph idx="3" type="title"/>
          </p:nvPr>
        </p:nvSpPr>
        <p:spPr>
          <a:xfrm>
            <a:off x="4747800" y="2089400"/>
            <a:ext cx="26964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82" name="Google Shape;282;p49"/>
          <p:cNvSpPr txBox="1"/>
          <p:nvPr>
            <p:ph idx="4" type="subTitle"/>
          </p:nvPr>
        </p:nvSpPr>
        <p:spPr>
          <a:xfrm>
            <a:off x="4747800" y="2512297"/>
            <a:ext cx="26964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3" name="Google Shape;283;p49"/>
          <p:cNvSpPr txBox="1"/>
          <p:nvPr>
            <p:ph idx="5" type="title"/>
          </p:nvPr>
        </p:nvSpPr>
        <p:spPr>
          <a:xfrm>
            <a:off x="8257433" y="2089400"/>
            <a:ext cx="26964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84" name="Google Shape;284;p49"/>
          <p:cNvSpPr txBox="1"/>
          <p:nvPr>
            <p:ph idx="6" type="subTitle"/>
          </p:nvPr>
        </p:nvSpPr>
        <p:spPr>
          <a:xfrm>
            <a:off x="8257433" y="2512297"/>
            <a:ext cx="26964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5" name="Google Shape;285;p49"/>
          <p:cNvSpPr txBox="1"/>
          <p:nvPr>
            <p:ph idx="7" type="title"/>
          </p:nvPr>
        </p:nvSpPr>
        <p:spPr>
          <a:xfrm>
            <a:off x="1238167" y="4130233"/>
            <a:ext cx="26964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86" name="Google Shape;286;p49"/>
          <p:cNvSpPr txBox="1"/>
          <p:nvPr>
            <p:ph idx="8" type="subTitle"/>
          </p:nvPr>
        </p:nvSpPr>
        <p:spPr>
          <a:xfrm>
            <a:off x="1238167" y="4553131"/>
            <a:ext cx="26964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7" name="Google Shape;287;p49"/>
          <p:cNvSpPr txBox="1"/>
          <p:nvPr>
            <p:ph idx="9" type="title"/>
          </p:nvPr>
        </p:nvSpPr>
        <p:spPr>
          <a:xfrm>
            <a:off x="4747800" y="4130233"/>
            <a:ext cx="26964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88" name="Google Shape;288;p49"/>
          <p:cNvSpPr txBox="1"/>
          <p:nvPr>
            <p:ph idx="13" type="subTitle"/>
          </p:nvPr>
        </p:nvSpPr>
        <p:spPr>
          <a:xfrm>
            <a:off x="4747800" y="4553131"/>
            <a:ext cx="26964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9" name="Google Shape;289;p49"/>
          <p:cNvSpPr txBox="1"/>
          <p:nvPr>
            <p:ph idx="14" type="title"/>
          </p:nvPr>
        </p:nvSpPr>
        <p:spPr>
          <a:xfrm>
            <a:off x="8257433" y="4130233"/>
            <a:ext cx="26964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90" name="Google Shape;290;p49"/>
          <p:cNvSpPr txBox="1"/>
          <p:nvPr>
            <p:ph idx="15" type="subTitle"/>
          </p:nvPr>
        </p:nvSpPr>
        <p:spPr>
          <a:xfrm>
            <a:off x="8257433" y="4553131"/>
            <a:ext cx="26964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/>
          <p:nvPr>
            <p:ph type="title"/>
          </p:nvPr>
        </p:nvSpPr>
        <p:spPr>
          <a:xfrm>
            <a:off x="1269733" y="2922567"/>
            <a:ext cx="48600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" name="Google Shape;293;p50"/>
          <p:cNvSpPr txBox="1"/>
          <p:nvPr>
            <p:ph idx="1" type="subTitle"/>
          </p:nvPr>
        </p:nvSpPr>
        <p:spPr>
          <a:xfrm>
            <a:off x="1269733" y="3990633"/>
            <a:ext cx="32613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903933" y="518900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44" name="Google Shape;44;p6"/>
          <p:cNvSpPr txBox="1"/>
          <p:nvPr>
            <p:ph idx="2" type="title"/>
          </p:nvPr>
        </p:nvSpPr>
        <p:spPr>
          <a:xfrm>
            <a:off x="2429352" y="4649767"/>
            <a:ext cx="27837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2146551" y="3125367"/>
            <a:ext cx="33492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/>
        </p:txBody>
      </p:sp>
      <p:sp>
        <p:nvSpPr>
          <p:cNvPr id="46" name="Google Shape;46;p6"/>
          <p:cNvSpPr txBox="1"/>
          <p:nvPr>
            <p:ph idx="3" type="title"/>
          </p:nvPr>
        </p:nvSpPr>
        <p:spPr>
          <a:xfrm>
            <a:off x="6979052" y="4649767"/>
            <a:ext cx="27837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47" name="Google Shape;47;p6"/>
          <p:cNvSpPr txBox="1"/>
          <p:nvPr>
            <p:ph idx="4" type="subTitle"/>
          </p:nvPr>
        </p:nvSpPr>
        <p:spPr>
          <a:xfrm>
            <a:off x="6696251" y="3125367"/>
            <a:ext cx="33492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/>
        </p:txBody>
      </p:sp>
      <p:sp>
        <p:nvSpPr>
          <p:cNvPr id="48" name="Google Shape;48;p6"/>
          <p:cNvSpPr/>
          <p:nvPr/>
        </p:nvSpPr>
        <p:spPr>
          <a:xfrm>
            <a:off x="-30467" y="1296967"/>
            <a:ext cx="12541486" cy="5864353"/>
          </a:xfrm>
          <a:custGeom>
            <a:rect b="b" l="l" r="r" t="t"/>
            <a:pathLst>
              <a:path extrusionOk="0" h="175935" w="376254">
                <a:moveTo>
                  <a:pt x="0" y="0"/>
                </a:moveTo>
                <a:lnTo>
                  <a:pt x="103092" y="170379"/>
                </a:lnTo>
                <a:lnTo>
                  <a:pt x="376254" y="108031"/>
                </a:lnTo>
                <a:lnTo>
                  <a:pt x="320696" y="175935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903933" y="518900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51" name="Google Shape;51;p7"/>
          <p:cNvSpPr/>
          <p:nvPr/>
        </p:nvSpPr>
        <p:spPr>
          <a:xfrm>
            <a:off x="5854601" y="4342401"/>
            <a:ext cx="6821196" cy="2674966"/>
          </a:xfrm>
          <a:custGeom>
            <a:rect b="b" l="l" r="r" t="t"/>
            <a:pathLst>
              <a:path extrusionOk="0" h="80251" w="204641">
                <a:moveTo>
                  <a:pt x="0" y="79016"/>
                </a:moveTo>
                <a:lnTo>
                  <a:pt x="204641" y="0"/>
                </a:lnTo>
                <a:lnTo>
                  <a:pt x="130254" y="80251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1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Char char="•"/>
              <a:defRPr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Char char="•"/>
              <a:defRPr i="0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  <a:defRPr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1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Char char="•"/>
              <a:defRPr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Char char="•"/>
              <a:defRPr i="0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  <a:defRPr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b="1" i="0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Medium"/>
              <a:buChar char="●"/>
              <a:defRPr i="0" sz="24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○"/>
              <a:defRPr i="0" sz="1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 Medium"/>
              <a:buChar char="■"/>
              <a:defRPr i="0" sz="19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●"/>
              <a:defRPr i="0" sz="1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○"/>
              <a:defRPr i="0" sz="1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 Medium"/>
              <a:buChar char="■"/>
              <a:defRPr i="0" sz="19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●"/>
              <a:defRPr i="0" sz="1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○"/>
              <a:defRPr i="0" sz="1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Montserrat"/>
              <a:buChar char="■"/>
              <a:defRPr i="0" sz="1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6" name="Google Shape;216;p33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55.png"/><Relationship Id="rId5" Type="http://schemas.openxmlformats.org/officeDocument/2006/relationships/image" Target="../media/image51.png"/><Relationship Id="rId6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8.png"/><Relationship Id="rId4" Type="http://schemas.openxmlformats.org/officeDocument/2006/relationships/image" Target="../media/image63.png"/><Relationship Id="rId5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5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jpg"/><Relationship Id="rId4" Type="http://schemas.openxmlformats.org/officeDocument/2006/relationships/image" Target="../media/image54.png"/><Relationship Id="rId5" Type="http://schemas.openxmlformats.org/officeDocument/2006/relationships/image" Target="../media/image62.jpg"/><Relationship Id="rId6" Type="http://schemas.openxmlformats.org/officeDocument/2006/relationships/image" Target="../media/image64.jpg"/><Relationship Id="rId7" Type="http://schemas.openxmlformats.org/officeDocument/2006/relationships/image" Target="../media/image6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jpg"/><Relationship Id="rId4" Type="http://schemas.openxmlformats.org/officeDocument/2006/relationships/image" Target="../media/image54.png"/><Relationship Id="rId5" Type="http://schemas.openxmlformats.org/officeDocument/2006/relationships/image" Target="../media/image65.jpg"/><Relationship Id="rId6" Type="http://schemas.openxmlformats.org/officeDocument/2006/relationships/image" Target="../media/image6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1.png"/><Relationship Id="rId4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31.png"/><Relationship Id="rId8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69.png"/><Relationship Id="rId13" Type="http://schemas.openxmlformats.org/officeDocument/2006/relationships/image" Target="../media/image35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Relationship Id="rId4" Type="http://schemas.openxmlformats.org/officeDocument/2006/relationships/image" Target="../media/image25.png"/><Relationship Id="rId9" Type="http://schemas.openxmlformats.org/officeDocument/2006/relationships/image" Target="../media/image29.jpg"/><Relationship Id="rId14" Type="http://schemas.openxmlformats.org/officeDocument/2006/relationships/image" Target="../media/image38.png"/><Relationship Id="rId5" Type="http://schemas.openxmlformats.org/officeDocument/2006/relationships/image" Target="../media/image34.png"/><Relationship Id="rId6" Type="http://schemas.openxmlformats.org/officeDocument/2006/relationships/image" Target="../media/image32.jpg"/><Relationship Id="rId7" Type="http://schemas.openxmlformats.org/officeDocument/2006/relationships/image" Target="../media/image28.png"/><Relationship Id="rId8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39.png"/><Relationship Id="rId13" Type="http://schemas.openxmlformats.org/officeDocument/2006/relationships/image" Target="../media/image46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5" Type="http://schemas.openxmlformats.org/officeDocument/2006/relationships/image" Target="../media/image50.png"/><Relationship Id="rId14" Type="http://schemas.openxmlformats.org/officeDocument/2006/relationships/image" Target="../media/image47.png"/><Relationship Id="rId16" Type="http://schemas.openxmlformats.org/officeDocument/2006/relationships/image" Target="../media/image52.png"/><Relationship Id="rId5" Type="http://schemas.openxmlformats.org/officeDocument/2006/relationships/image" Target="../media/image36.png"/><Relationship Id="rId6" Type="http://schemas.openxmlformats.org/officeDocument/2006/relationships/image" Target="../media/image30.png"/><Relationship Id="rId7" Type="http://schemas.openxmlformats.org/officeDocument/2006/relationships/image" Target="../media/image42.png"/><Relationship Id="rId8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hyperlink" Target="https://data.gov.in/resources/district-wise-season-wise-crop-production-statistics-1997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8.jpg"/><Relationship Id="rId4" Type="http://schemas.openxmlformats.org/officeDocument/2006/relationships/hyperlink" Target="https://mausam.imd.gov.in/" TargetMode="External"/><Relationship Id="rId9" Type="http://schemas.openxmlformats.org/officeDocument/2006/relationships/hyperlink" Target="https://www.nass.usda.gov/Education_and_Outreach/Reports,_Presentations_and_Conferences/Yield_Reports/Forecasting%20Yields%20Using%20Weather-Related%20Indices.pdf" TargetMode="External"/><Relationship Id="rId5" Type="http://schemas.openxmlformats.org/officeDocument/2006/relationships/hyperlink" Target="http://www.fao.org/3/a-au037e.pdf" TargetMode="External"/><Relationship Id="rId6" Type="http://schemas.openxmlformats.org/officeDocument/2006/relationships/hyperlink" Target="http://www.jetir.org/papers/JETIR1904H66.pdf" TargetMode="External"/><Relationship Id="rId7" Type="http://schemas.openxmlformats.org/officeDocument/2006/relationships/hyperlink" Target="http://14.139.50.199:8080/ncfc/download.html" TargetMode="External"/><Relationship Id="rId8" Type="http://schemas.openxmlformats.org/officeDocument/2006/relationships/hyperlink" Target="https://www.nature.com/articles/s43016-020-0028-7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1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0" y="2049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1"/>
          <p:cNvSpPr txBox="1"/>
          <p:nvPr/>
        </p:nvSpPr>
        <p:spPr>
          <a:xfrm>
            <a:off x="4145800" y="3921792"/>
            <a:ext cx="39003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i="0" sz="2400" u="none" cap="none" strike="noStrike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pic>
        <p:nvPicPr>
          <p:cNvPr id="300" name="Google Shape;30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800" y="447499"/>
            <a:ext cx="868267" cy="878667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">
              <a:srgbClr val="FFFFFF">
                <a:alpha val="80000"/>
              </a:srgbClr>
            </a:outerShdw>
          </a:effectLst>
        </p:spPr>
      </p:pic>
      <p:sp>
        <p:nvSpPr>
          <p:cNvPr id="301" name="Google Shape;301;p51"/>
          <p:cNvSpPr txBox="1"/>
          <p:nvPr/>
        </p:nvSpPr>
        <p:spPr>
          <a:xfrm>
            <a:off x="419800" y="5470550"/>
            <a:ext cx="5566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College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K. J. Somaiya Institute of Engineering and Information Technology, Sion, Mumbai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28700" y="3565666"/>
            <a:ext cx="2345702" cy="306460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1"/>
          <p:cNvSpPr txBox="1"/>
          <p:nvPr/>
        </p:nvSpPr>
        <p:spPr>
          <a:xfrm>
            <a:off x="16200" y="1520833"/>
            <a:ext cx="121920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51"/>
          <p:cNvSpPr txBox="1"/>
          <p:nvPr/>
        </p:nvSpPr>
        <p:spPr>
          <a:xfrm>
            <a:off x="1542600" y="2260417"/>
            <a:ext cx="91068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4000">
                <a:latin typeface="Montserrat SemiBold"/>
                <a:ea typeface="Montserrat SemiBold"/>
                <a:cs typeface="Montserrat SemiBold"/>
                <a:sym typeface="Montserrat SemiBold"/>
              </a:rPr>
              <a:t>Unified System for Agricultural Prediction using AI</a:t>
            </a:r>
            <a:endParaRPr sz="4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0"/>
          <p:cNvSpPr txBox="1"/>
          <p:nvPr/>
        </p:nvSpPr>
        <p:spPr>
          <a:xfrm>
            <a:off x="328625" y="316050"/>
            <a:ext cx="88764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Montserrat"/>
                <a:ea typeface="Montserrat"/>
                <a:cs typeface="Montserrat"/>
                <a:sym typeface="Montserrat"/>
              </a:rPr>
              <a:t>AI Algorithms &amp; Implementation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64" name="Google Shape;464;p60"/>
          <p:cNvGraphicFramePr/>
          <p:nvPr/>
        </p:nvGraphicFramePr>
        <p:xfrm>
          <a:off x="328675" y="1348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{BABF3F3B-3838-4445-8E32-657BE0A92C33}</a:tableStyleId>
              </a:tblPr>
              <a:tblGrid>
                <a:gridCol w="4095200"/>
                <a:gridCol w="1646800"/>
              </a:tblGrid>
              <a:tr h="49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Algorithms</a:t>
                      </a:r>
                      <a:endParaRPr b="1"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RMSE %</a:t>
                      </a:r>
                      <a:endParaRPr b="1"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6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AdaBoostRegressor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ono Regular"/>
                          <a:ea typeface="Roboto Mono Regular"/>
                          <a:cs typeface="Roboto Mono Regular"/>
                          <a:sym typeface="Roboto Mono Regular"/>
                        </a:rPr>
                        <a:t>3.0949</a:t>
                      </a:r>
                      <a:endParaRPr>
                        <a:latin typeface="Roboto Mono Regular"/>
                        <a:ea typeface="Roboto Mono Regular"/>
                        <a:cs typeface="Roboto Mono Regular"/>
                        <a:sym typeface="Roboto Mono Regular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  <a:tr h="46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GradientBoostingRegressor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ono Regular"/>
                          <a:ea typeface="Roboto Mono Regular"/>
                          <a:cs typeface="Roboto Mono Regular"/>
                          <a:sym typeface="Roboto Mono Regular"/>
                        </a:rPr>
                        <a:t>6.1932</a:t>
                      </a:r>
                      <a:endParaRPr>
                        <a:latin typeface="Roboto Mono Regular"/>
                        <a:ea typeface="Roboto Mono Regular"/>
                        <a:cs typeface="Roboto Mono Regular"/>
                        <a:sym typeface="Roboto Mono Regular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  <a:tr h="46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ExtraTreesRegressor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ono Regular"/>
                          <a:ea typeface="Roboto Mono Regular"/>
                          <a:cs typeface="Roboto Mono Regular"/>
                          <a:sym typeface="Roboto Mono Regular"/>
                        </a:rPr>
                        <a:t>4.0733</a:t>
                      </a:r>
                      <a:endParaRPr>
                        <a:latin typeface="Roboto Mono Regular"/>
                        <a:ea typeface="Roboto Mono Regular"/>
                        <a:cs typeface="Roboto Mono Regular"/>
                        <a:sym typeface="Roboto Mono Regular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  <a:tr h="46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RandomForest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Regressor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ono Regular"/>
                          <a:ea typeface="Roboto Mono Regular"/>
                          <a:cs typeface="Roboto Mono Regular"/>
                          <a:sym typeface="Roboto Mono Regular"/>
                        </a:rPr>
                        <a:t>4.78</a:t>
                      </a:r>
                      <a:r>
                        <a:rPr lang="en-US">
                          <a:latin typeface="Roboto Mono Regular"/>
                          <a:ea typeface="Roboto Mono Regular"/>
                          <a:cs typeface="Roboto Mono Regular"/>
                          <a:sym typeface="Roboto Mono Regular"/>
                        </a:rPr>
                        <a:t>2</a:t>
                      </a:r>
                      <a:r>
                        <a:rPr lang="en-US">
                          <a:latin typeface="Roboto Mono Regular"/>
                          <a:ea typeface="Roboto Mono Regular"/>
                          <a:cs typeface="Roboto Mono Regular"/>
                          <a:sym typeface="Roboto Mono Regular"/>
                        </a:rPr>
                        <a:t>6</a:t>
                      </a:r>
                      <a:endParaRPr>
                        <a:latin typeface="Roboto Mono Regular"/>
                        <a:ea typeface="Roboto Mono Regular"/>
                        <a:cs typeface="Roboto Mono Regular"/>
                        <a:sym typeface="Roboto Mono Regular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  <a:tr h="46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BaggingRegressor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ono Regular"/>
                          <a:ea typeface="Roboto Mono Regular"/>
                          <a:cs typeface="Roboto Mono Regular"/>
                          <a:sym typeface="Roboto Mono Regular"/>
                        </a:rPr>
                        <a:t>5.1440</a:t>
                      </a:r>
                      <a:endParaRPr>
                        <a:latin typeface="Roboto Mono Regular"/>
                        <a:ea typeface="Roboto Mono Regular"/>
                        <a:cs typeface="Roboto Mono Regular"/>
                        <a:sym typeface="Roboto Mono Regular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  <a:tr h="46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SupportVector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Regressor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ono Regular"/>
                          <a:ea typeface="Roboto Mono Regular"/>
                          <a:cs typeface="Roboto Mono Regular"/>
                          <a:sym typeface="Roboto Mono Regular"/>
                        </a:rPr>
                        <a:t>1.4371</a:t>
                      </a:r>
                      <a:endParaRPr>
                        <a:latin typeface="Roboto Mono Regular"/>
                        <a:ea typeface="Roboto Mono Regular"/>
                        <a:cs typeface="Roboto Mono Regular"/>
                        <a:sym typeface="Roboto Mono Regular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465" name="Google Shape;46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3550" y="1062452"/>
            <a:ext cx="2634999" cy="27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41002" y="1062450"/>
            <a:ext cx="2634998" cy="27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41001" y="3927124"/>
            <a:ext cx="2634999" cy="27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03550" y="3927124"/>
            <a:ext cx="2634996" cy="27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0"/>
          <p:cNvSpPr txBox="1"/>
          <p:nvPr/>
        </p:nvSpPr>
        <p:spPr>
          <a:xfrm>
            <a:off x="328650" y="5041850"/>
            <a:ext cx="57420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ontserrat"/>
                <a:ea typeface="Montserrat"/>
                <a:cs typeface="Montserrat"/>
                <a:sym typeface="Montserrat"/>
              </a:rPr>
              <a:t>Other algorithms used: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HuberRegressor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KNeighboursRegressor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Artificial Neural Networks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1"/>
          <p:cNvSpPr txBox="1"/>
          <p:nvPr/>
        </p:nvSpPr>
        <p:spPr>
          <a:xfrm>
            <a:off x="341850" y="258900"/>
            <a:ext cx="6423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Montserrat"/>
                <a:ea typeface="Montserrat"/>
                <a:cs typeface="Montserrat"/>
                <a:sym typeface="Montserrat"/>
              </a:rPr>
              <a:t>Feature Showcase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61"/>
          <p:cNvSpPr/>
          <p:nvPr/>
        </p:nvSpPr>
        <p:spPr>
          <a:xfrm>
            <a:off x="6980300" y="487498"/>
            <a:ext cx="2327100" cy="1843800"/>
          </a:xfrm>
          <a:prstGeom prst="roundRect">
            <a:avLst>
              <a:gd fmla="val 7650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1"/>
          <p:cNvSpPr/>
          <p:nvPr/>
        </p:nvSpPr>
        <p:spPr>
          <a:xfrm>
            <a:off x="9522848" y="484745"/>
            <a:ext cx="2327100" cy="1843800"/>
          </a:xfrm>
          <a:prstGeom prst="roundRect">
            <a:avLst>
              <a:gd fmla="val 7650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1"/>
          <p:cNvSpPr/>
          <p:nvPr/>
        </p:nvSpPr>
        <p:spPr>
          <a:xfrm>
            <a:off x="6997998" y="2501848"/>
            <a:ext cx="2327100" cy="1843800"/>
          </a:xfrm>
          <a:prstGeom prst="roundRect">
            <a:avLst>
              <a:gd fmla="val 7650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1"/>
          <p:cNvSpPr/>
          <p:nvPr/>
        </p:nvSpPr>
        <p:spPr>
          <a:xfrm>
            <a:off x="6980300" y="4516192"/>
            <a:ext cx="2327100" cy="1843800"/>
          </a:xfrm>
          <a:prstGeom prst="roundRect">
            <a:avLst>
              <a:gd fmla="val 7650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1"/>
          <p:cNvSpPr/>
          <p:nvPr/>
        </p:nvSpPr>
        <p:spPr>
          <a:xfrm>
            <a:off x="9522973" y="4516192"/>
            <a:ext cx="2327100" cy="1843800"/>
          </a:xfrm>
          <a:prstGeom prst="roundRect">
            <a:avLst>
              <a:gd fmla="val 7650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1"/>
          <p:cNvSpPr txBox="1"/>
          <p:nvPr/>
        </p:nvSpPr>
        <p:spPr>
          <a:xfrm>
            <a:off x="7196450" y="487475"/>
            <a:ext cx="18948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Weather Forecast and Visualization of Historical Weather Data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p61"/>
          <p:cNvSpPr/>
          <p:nvPr/>
        </p:nvSpPr>
        <p:spPr>
          <a:xfrm>
            <a:off x="9522850" y="2508708"/>
            <a:ext cx="2327100" cy="1843800"/>
          </a:xfrm>
          <a:prstGeom prst="roundRect">
            <a:avLst>
              <a:gd fmla="val 7650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1"/>
          <p:cNvSpPr txBox="1"/>
          <p:nvPr/>
        </p:nvSpPr>
        <p:spPr>
          <a:xfrm>
            <a:off x="7196450" y="2501850"/>
            <a:ext cx="19158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Future Crop Yield and Production Prediction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p61"/>
          <p:cNvSpPr txBox="1"/>
          <p:nvPr/>
        </p:nvSpPr>
        <p:spPr>
          <a:xfrm>
            <a:off x="9686200" y="2547638"/>
            <a:ext cx="1894800" cy="18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Compare Predictions and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Historic Data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61"/>
          <p:cNvSpPr txBox="1"/>
          <p:nvPr/>
        </p:nvSpPr>
        <p:spPr>
          <a:xfrm>
            <a:off x="9739000" y="490238"/>
            <a:ext cx="18948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Showcase Soil Health, NDVI, NDWI, and other weather Indices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6" name="Google Shape;486;p61"/>
          <p:cNvSpPr txBox="1"/>
          <p:nvPr/>
        </p:nvSpPr>
        <p:spPr>
          <a:xfrm>
            <a:off x="7284650" y="4516200"/>
            <a:ext cx="17538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Consumption and Crop price prediction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7" name="Google Shape;487;p61"/>
          <p:cNvSpPr txBox="1"/>
          <p:nvPr/>
        </p:nvSpPr>
        <p:spPr>
          <a:xfrm>
            <a:off x="9739125" y="4527175"/>
            <a:ext cx="18948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 New Crop for Analysis </a:t>
            </a:r>
            <a:r>
              <a:rPr b="1" lang="en-U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en-U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Prediction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8" name="Google Shape;488;p61"/>
          <p:cNvPicPr preferRelativeResize="0"/>
          <p:nvPr/>
        </p:nvPicPr>
        <p:blipFill rotWithShape="1">
          <a:blip r:embed="rId3">
            <a:alphaModFix/>
          </a:blip>
          <a:srcRect b="35876" l="5374" r="0" t="0"/>
          <a:stretch/>
        </p:blipFill>
        <p:spPr>
          <a:xfrm>
            <a:off x="341850" y="1005300"/>
            <a:ext cx="6206850" cy="5338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6" cy="679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02" y="4256631"/>
            <a:ext cx="1248431" cy="1149368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2"/>
          <p:cNvSpPr txBox="1"/>
          <p:nvPr/>
        </p:nvSpPr>
        <p:spPr>
          <a:xfrm>
            <a:off x="265200" y="91367"/>
            <a:ext cx="27900" cy="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6" name="Google Shape;496;p62"/>
          <p:cNvSpPr txBox="1"/>
          <p:nvPr/>
        </p:nvSpPr>
        <p:spPr>
          <a:xfrm>
            <a:off x="567533" y="194537"/>
            <a:ext cx="36045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Montserrat"/>
                <a:ea typeface="Montserrat"/>
                <a:cs typeface="Montserrat"/>
                <a:sym typeface="Montserrat"/>
              </a:rPr>
              <a:t>SUMMARY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7" name="Google Shape;49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" y="91375"/>
            <a:ext cx="669126" cy="669098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2"/>
          <p:cNvSpPr/>
          <p:nvPr/>
        </p:nvSpPr>
        <p:spPr>
          <a:xfrm>
            <a:off x="114500" y="901050"/>
            <a:ext cx="2028900" cy="66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2"/>
          <p:cNvSpPr/>
          <p:nvPr/>
        </p:nvSpPr>
        <p:spPr>
          <a:xfrm>
            <a:off x="206675" y="4256625"/>
            <a:ext cx="2028900" cy="165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2"/>
          <p:cNvSpPr/>
          <p:nvPr/>
        </p:nvSpPr>
        <p:spPr>
          <a:xfrm>
            <a:off x="787700" y="4958700"/>
            <a:ext cx="2028900" cy="11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000" y="2913437"/>
            <a:ext cx="4153400" cy="30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3"/>
          <p:cNvSpPr txBox="1"/>
          <p:nvPr/>
        </p:nvSpPr>
        <p:spPr>
          <a:xfrm>
            <a:off x="1140633" y="217133"/>
            <a:ext cx="62559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STORAGE AND SCALABILITY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7" name="Google Shape;50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9232" y="1255939"/>
            <a:ext cx="6015974" cy="531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542" y="217142"/>
            <a:ext cx="669126" cy="6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4"/>
          <p:cNvSpPr/>
          <p:nvPr/>
        </p:nvSpPr>
        <p:spPr>
          <a:xfrm>
            <a:off x="262800" y="2333534"/>
            <a:ext cx="4757700" cy="521700"/>
          </a:xfrm>
          <a:prstGeom prst="roundRect">
            <a:avLst>
              <a:gd fmla="val 7650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Models Built on Authentic &amp; Real Data</a:t>
            </a:r>
            <a:endParaRPr sz="9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5" name="Google Shape;515;p64"/>
          <p:cNvSpPr/>
          <p:nvPr/>
        </p:nvSpPr>
        <p:spPr>
          <a:xfrm>
            <a:off x="264833" y="1536700"/>
            <a:ext cx="4757700" cy="671100"/>
          </a:xfrm>
          <a:prstGeom prst="roundRect">
            <a:avLst>
              <a:gd fmla="val 7650" name="adj"/>
            </a:avLst>
          </a:prstGeom>
          <a:solidFill>
            <a:schemeClr val="lt1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Unified Platform for Major Agro Predictions and Historical Data Visualizations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16" name="Google Shape;516;p64"/>
          <p:cNvSpPr txBox="1"/>
          <p:nvPr/>
        </p:nvSpPr>
        <p:spPr>
          <a:xfrm>
            <a:off x="647583" y="143774"/>
            <a:ext cx="115443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Montserrat"/>
                <a:ea typeface="Montserrat"/>
                <a:cs typeface="Montserrat"/>
                <a:sym typeface="Montserrat"/>
              </a:rPr>
              <a:t>UNIQUE SELLING PROPOSITION</a:t>
            </a:r>
            <a:r>
              <a:rPr b="1" lang="en-US" sz="53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5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7" name="Google Shape;51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342" y="381458"/>
            <a:ext cx="669126" cy="669098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4"/>
          <p:cNvSpPr/>
          <p:nvPr/>
        </p:nvSpPr>
        <p:spPr>
          <a:xfrm>
            <a:off x="264833" y="3627880"/>
            <a:ext cx="4757700" cy="524400"/>
          </a:xfrm>
          <a:prstGeom prst="roundRect">
            <a:avLst>
              <a:gd fmla="val 7650" name="adj"/>
            </a:avLst>
          </a:prstGeom>
          <a:solidFill>
            <a:schemeClr val="lt1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Incremental Learning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9" name="Google Shape;519;p64"/>
          <p:cNvSpPr/>
          <p:nvPr/>
        </p:nvSpPr>
        <p:spPr>
          <a:xfrm>
            <a:off x="264833" y="2980705"/>
            <a:ext cx="4757700" cy="521700"/>
          </a:xfrm>
          <a:prstGeom prst="roundRect">
            <a:avLst>
              <a:gd fmla="val 7650" name="adj"/>
            </a:avLst>
          </a:prstGeom>
          <a:solidFill>
            <a:schemeClr val="lt1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Rigorously Tested - Accurate AI Predictions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0" name="Google Shape;520;p64"/>
          <p:cNvSpPr/>
          <p:nvPr/>
        </p:nvSpPr>
        <p:spPr>
          <a:xfrm>
            <a:off x="264833" y="4277844"/>
            <a:ext cx="4757700" cy="521700"/>
          </a:xfrm>
          <a:prstGeom prst="roundRect">
            <a:avLst>
              <a:gd fmla="val 7650" name="adj"/>
            </a:avLst>
          </a:prstGeom>
          <a:solidFill>
            <a:schemeClr val="lt1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Scalable and Sustainable System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1" name="Google Shape;521;p64"/>
          <p:cNvSpPr/>
          <p:nvPr/>
        </p:nvSpPr>
        <p:spPr>
          <a:xfrm>
            <a:off x="264833" y="4925011"/>
            <a:ext cx="4757700" cy="584400"/>
          </a:xfrm>
          <a:prstGeom prst="roundRect">
            <a:avLst>
              <a:gd fmla="val 7650" name="adj"/>
            </a:avLst>
          </a:prstGeom>
          <a:solidFill>
            <a:schemeClr val="lt1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Assists in Budget Planning, Policy Framing, Guiding Agro Industries &amp; Farmers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22" name="Google Shape;52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46000" y="4341450"/>
            <a:ext cx="2238500" cy="232166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3" name="Google Shape;523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8500" y="4238833"/>
            <a:ext cx="3798568" cy="252689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4" name="Google Shape;524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8500" y="1214462"/>
            <a:ext cx="6096003" cy="296206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25" name="Google Shape;525;p64"/>
          <p:cNvSpPr/>
          <p:nvPr/>
        </p:nvSpPr>
        <p:spPr>
          <a:xfrm>
            <a:off x="262800" y="5634374"/>
            <a:ext cx="4757700" cy="584400"/>
          </a:xfrm>
          <a:prstGeom prst="roundRect">
            <a:avLst>
              <a:gd fmla="val 7650" name="adj"/>
            </a:avLst>
          </a:prstGeom>
          <a:solidFill>
            <a:schemeClr val="lt1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User-Friendly Interface,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Lightweight and Fast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5"/>
          <p:cNvSpPr/>
          <p:nvPr/>
        </p:nvSpPr>
        <p:spPr>
          <a:xfrm>
            <a:off x="669200" y="1624400"/>
            <a:ext cx="4757700" cy="951600"/>
          </a:xfrm>
          <a:prstGeom prst="roundRect">
            <a:avLst>
              <a:gd fmla="val 7650" name="adj"/>
            </a:avLst>
          </a:prstGeom>
          <a:solidFill>
            <a:schemeClr val="lt1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Consideration of External Factors such as Natural Calamities, Economical Changes</a:t>
            </a:r>
            <a:endParaRPr sz="1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32" name="Google Shape;532;p65"/>
          <p:cNvSpPr txBox="1"/>
          <p:nvPr/>
        </p:nvSpPr>
        <p:spPr>
          <a:xfrm>
            <a:off x="323850" y="307674"/>
            <a:ext cx="115443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Montserrat"/>
                <a:ea typeface="Montserrat"/>
                <a:cs typeface="Montserrat"/>
                <a:sym typeface="Montserrat"/>
              </a:rPr>
              <a:t>Future Scope &amp; Open Issues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3" name="Google Shape;53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242" y="426508"/>
            <a:ext cx="669126" cy="669098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5"/>
          <p:cNvSpPr/>
          <p:nvPr/>
        </p:nvSpPr>
        <p:spPr>
          <a:xfrm>
            <a:off x="669200" y="4859670"/>
            <a:ext cx="4757700" cy="951600"/>
          </a:xfrm>
          <a:prstGeom prst="roundRect">
            <a:avLst>
              <a:gd fmla="val 7650" name="adj"/>
            </a:avLst>
          </a:prstGeom>
          <a:solidFill>
            <a:schemeClr val="lt1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ontserrat Medium"/>
                <a:ea typeface="Montserrat Medium"/>
                <a:cs typeface="Montserrat Medium"/>
                <a:sym typeface="Montserrat Medium"/>
              </a:rPr>
              <a:t>Provide Yield-based on Dynamic Parameters like </a:t>
            </a:r>
            <a:r>
              <a:rPr lang="en-US" sz="1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Land Input by User, Water Availability, etc.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35" name="Google Shape;535;p65"/>
          <p:cNvSpPr/>
          <p:nvPr/>
        </p:nvSpPr>
        <p:spPr>
          <a:xfrm>
            <a:off x="669200" y="3818078"/>
            <a:ext cx="4757700" cy="812100"/>
          </a:xfrm>
          <a:prstGeom prst="roundRect">
            <a:avLst>
              <a:gd fmla="val 7650" name="adj"/>
            </a:avLst>
          </a:prstGeom>
          <a:solidFill>
            <a:schemeClr val="lt1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Inclusion of Precision Farming and Smart Irrigation related Predictions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36" name="Google Shape;536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1486" y="1214451"/>
            <a:ext cx="3921266" cy="261253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7" name="Google Shape;537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01497" y="4097303"/>
            <a:ext cx="3921268" cy="261201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8" name="Google Shape;538;p65"/>
          <p:cNvSpPr/>
          <p:nvPr/>
        </p:nvSpPr>
        <p:spPr>
          <a:xfrm>
            <a:off x="669183" y="2799683"/>
            <a:ext cx="4757700" cy="812100"/>
          </a:xfrm>
          <a:prstGeom prst="roundRect">
            <a:avLst>
              <a:gd fmla="val 7650" name="adj"/>
            </a:avLst>
          </a:prstGeom>
          <a:solidFill>
            <a:schemeClr val="lt1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ontserrat Medium"/>
                <a:ea typeface="Montserrat Medium"/>
                <a:cs typeface="Montserrat Medium"/>
                <a:sym typeface="Montserrat Medium"/>
              </a:rPr>
              <a:t>Collaboration with Agro Industries for USAPA Customization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6"/>
          <p:cNvSpPr txBox="1"/>
          <p:nvPr/>
        </p:nvSpPr>
        <p:spPr>
          <a:xfrm>
            <a:off x="6474650" y="503850"/>
            <a:ext cx="5502300" cy="16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7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“Innovate to Empower Agriculture.</a:t>
            </a:r>
            <a:endParaRPr sz="2267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7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Innovation is the only key for non-linear growth”</a:t>
            </a:r>
            <a:endParaRPr sz="2267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-372554" lvl="0" marL="45720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67"/>
              <a:buFont typeface="Pacifico"/>
              <a:buChar char="-"/>
            </a:pPr>
            <a:r>
              <a:rPr lang="en-US" sz="2267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Dr. APJ Abdul Kalam</a:t>
            </a:r>
            <a:endParaRPr sz="2267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545" name="Google Shape;545;p66"/>
          <p:cNvPicPr preferRelativeResize="0"/>
          <p:nvPr/>
        </p:nvPicPr>
        <p:blipFill rotWithShape="1">
          <a:blip r:embed="rId3">
            <a:alphaModFix/>
          </a:blip>
          <a:srcRect b="0" l="-1237" r="6737" t="0"/>
          <a:stretch/>
        </p:blipFill>
        <p:spPr>
          <a:xfrm>
            <a:off x="5679975" y="2523384"/>
            <a:ext cx="6696799" cy="46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6"/>
          <p:cNvSpPr txBox="1"/>
          <p:nvPr/>
        </p:nvSpPr>
        <p:spPr>
          <a:xfrm>
            <a:off x="1253250" y="2803400"/>
            <a:ext cx="39906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/>
          <p:nvPr>
            <p:ph type="title"/>
          </p:nvPr>
        </p:nvSpPr>
        <p:spPr>
          <a:xfrm>
            <a:off x="2101350" y="506000"/>
            <a:ext cx="8082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We Are Solving</a:t>
            </a:r>
            <a:endParaRPr sz="4800"/>
          </a:p>
        </p:txBody>
      </p:sp>
      <p:grpSp>
        <p:nvGrpSpPr>
          <p:cNvPr id="311" name="Google Shape;311;p52"/>
          <p:cNvGrpSpPr/>
          <p:nvPr/>
        </p:nvGrpSpPr>
        <p:grpSpPr>
          <a:xfrm>
            <a:off x="800062" y="1766784"/>
            <a:ext cx="10750488" cy="4602175"/>
            <a:chOff x="740946" y="1694155"/>
            <a:chExt cx="5246700" cy="2286000"/>
          </a:xfrm>
        </p:grpSpPr>
        <p:sp>
          <p:nvSpPr>
            <p:cNvPr id="312" name="Google Shape;312;p52"/>
            <p:cNvSpPr/>
            <p:nvPr/>
          </p:nvSpPr>
          <p:spPr>
            <a:xfrm>
              <a:off x="740946" y="1694155"/>
              <a:ext cx="5246700" cy="2286000"/>
            </a:xfrm>
            <a:prstGeom prst="roundRect">
              <a:avLst>
                <a:gd fmla="val 365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42875" rotWithShape="0" algn="bl" dir="5220000" dist="19050">
                <a:srgbClr val="666666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2"/>
            <p:cNvSpPr txBox="1"/>
            <p:nvPr/>
          </p:nvSpPr>
          <p:spPr>
            <a:xfrm>
              <a:off x="938341" y="1745431"/>
              <a:ext cx="4851900" cy="210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C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Issue: </a:t>
              </a:r>
              <a:r>
                <a:rPr b="1" lang="en-US" sz="1600">
                  <a:latin typeface="Montserrat"/>
                  <a:ea typeface="Montserrat"/>
                  <a:cs typeface="Montserrat"/>
                  <a:sym typeface="Montserrat"/>
                </a:rPr>
                <a:t>Trend of increase in price of agricultural products due to -</a:t>
              </a:r>
              <a:endParaRPr b="1" sz="16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Font typeface="Montserrat Medium"/>
                <a:buChar char="●"/>
              </a:pPr>
              <a:r>
                <a:rPr lang="en-US" sz="1600">
                  <a:latin typeface="Montserrat Medium"/>
                  <a:ea typeface="Montserrat Medium"/>
                  <a:cs typeface="Montserrat Medium"/>
                  <a:sym typeface="Montserrat Medium"/>
                </a:rPr>
                <a:t>Failure of monsoon or late arrival of monsoon and decline in sown area of that year</a:t>
              </a:r>
              <a:endParaRPr sz="16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Font typeface="Montserrat Medium"/>
                <a:buChar char="●"/>
              </a:pPr>
              <a:r>
                <a:rPr lang="en-US" sz="1600">
                  <a:latin typeface="Montserrat Medium"/>
                  <a:ea typeface="Montserrat Medium"/>
                  <a:cs typeface="Montserrat Medium"/>
                  <a:sym typeface="Montserrat Medium"/>
                </a:rPr>
                <a:t>Lack of unified Prediction and Forecasting System </a:t>
              </a:r>
              <a:endParaRPr sz="16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Font typeface="Montserrat Medium"/>
                <a:buChar char="●"/>
              </a:pPr>
              <a:r>
                <a:rPr lang="en-US" sz="1600">
                  <a:latin typeface="Montserrat Medium"/>
                  <a:ea typeface="Montserrat Medium"/>
                  <a:cs typeface="Montserrat Medium"/>
                  <a:sym typeface="Montserrat Medium"/>
                </a:rPr>
                <a:t>Lack of analysis on integrated data such as Meteorological data of forecast, yield/production data across states, Inventory and Public distribution, Wholesale and Retail agricultural commodity process etc. </a:t>
              </a:r>
              <a:endParaRPr sz="16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C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Solution:</a:t>
              </a:r>
              <a:r>
                <a:rPr lang="en-US" sz="1600">
                  <a:solidFill>
                    <a:srgbClr val="C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</a:t>
              </a:r>
              <a:r>
                <a:rPr b="1" lang="en-US" sz="1600">
                  <a:latin typeface="Montserrat"/>
                  <a:ea typeface="Montserrat"/>
                  <a:cs typeface="Montserrat"/>
                  <a:sym typeface="Montserrat"/>
                </a:rPr>
                <a:t>Predictive Analytics</a:t>
              </a:r>
              <a:r>
                <a:rPr lang="en-US" sz="1600">
                  <a:latin typeface="Montserrat Medium"/>
                  <a:ea typeface="Montserrat Medium"/>
                  <a:cs typeface="Montserrat Medium"/>
                  <a:sym typeface="Montserrat Medium"/>
                </a:rPr>
                <a:t> based on </a:t>
              </a:r>
              <a:r>
                <a:rPr b="1" lang="en-US" sz="1600">
                  <a:latin typeface="Montserrat"/>
                  <a:ea typeface="Montserrat"/>
                  <a:cs typeface="Montserrat"/>
                  <a:sym typeface="Montserrat"/>
                </a:rPr>
                <a:t>AI, ML, Deep Learning</a:t>
              </a:r>
              <a:r>
                <a:rPr lang="en-US" sz="1600">
                  <a:latin typeface="Montserrat Medium"/>
                  <a:ea typeface="Montserrat Medium"/>
                  <a:cs typeface="Montserrat Medium"/>
                  <a:sym typeface="Montserrat Medium"/>
                </a:rPr>
                <a:t> from the huge volume of data from above sources</a:t>
              </a:r>
              <a:endParaRPr sz="16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C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Desired Outcome: </a:t>
              </a:r>
              <a:r>
                <a:rPr b="1" lang="en-US" sz="1600">
                  <a:latin typeface="Montserrat"/>
                  <a:ea typeface="Montserrat"/>
                  <a:cs typeface="Montserrat"/>
                  <a:sym typeface="Montserrat"/>
                </a:rPr>
                <a:t>Unified Predictive Analysis for -</a:t>
              </a:r>
              <a:endParaRPr b="1" sz="16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Font typeface="Montserrat Medium"/>
                <a:buChar char="●"/>
              </a:pPr>
              <a:r>
                <a:rPr lang="en-US" sz="1600">
                  <a:latin typeface="Montserrat Medium"/>
                  <a:ea typeface="Montserrat Medium"/>
                  <a:cs typeface="Montserrat Medium"/>
                  <a:sym typeface="Montserrat Medium"/>
                </a:rPr>
                <a:t>Taking timely action for distribution planning and price control</a:t>
              </a:r>
              <a:endParaRPr sz="16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Font typeface="Montserrat Medium"/>
                <a:buChar char="●"/>
              </a:pPr>
              <a:r>
                <a:rPr lang="en-US" sz="1600">
                  <a:latin typeface="Montserrat Medium"/>
                  <a:ea typeface="Montserrat Medium"/>
                  <a:cs typeface="Montserrat Medium"/>
                  <a:sym typeface="Montserrat Medium"/>
                </a:rPr>
                <a:t>Providing integrated data as input for Budget planning &amp; monetary allocation to Agriculture at federal and state level</a:t>
              </a:r>
              <a:endParaRPr sz="16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C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Beneficiaries: </a:t>
              </a:r>
              <a:r>
                <a:rPr lang="en-US" sz="1600">
                  <a:latin typeface="Montserrat Medium"/>
                  <a:ea typeface="Montserrat Medium"/>
                  <a:cs typeface="Montserrat Medium"/>
                  <a:sym typeface="Montserrat Medium"/>
                </a:rPr>
                <a:t>Various Agricultural Departments such as Food and Public distribution under the Ministry of Agriculture, Prime Minister’s PMO, etc. </a:t>
              </a:r>
              <a:endParaRPr sz="16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3"/>
          <p:cNvPicPr preferRelativeResize="0"/>
          <p:nvPr/>
        </p:nvPicPr>
        <p:blipFill rotWithShape="1">
          <a:blip r:embed="rId3">
            <a:alphaModFix/>
          </a:blip>
          <a:srcRect b="0" l="0" r="34266" t="0"/>
          <a:stretch/>
        </p:blipFill>
        <p:spPr>
          <a:xfrm>
            <a:off x="0" y="0"/>
            <a:ext cx="64660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3"/>
          <p:cNvSpPr txBox="1"/>
          <p:nvPr/>
        </p:nvSpPr>
        <p:spPr>
          <a:xfrm>
            <a:off x="651000" y="4569025"/>
            <a:ext cx="51270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highlight>
                  <a:srgbClr val="000000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58%</a:t>
            </a:r>
            <a:r>
              <a:rPr b="1" lang="en-US" sz="2800">
                <a:solidFill>
                  <a:srgbClr val="FFFFFF"/>
                </a:solidFill>
                <a:highlight>
                  <a:srgbClr val="000000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>
                <a:solidFill>
                  <a:srgbClr val="FFFFFF"/>
                </a:solidFill>
                <a:highlight>
                  <a:srgbClr val="0000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of India’s population relies on Agriculture as a source of livelihood</a:t>
            </a:r>
            <a:endParaRPr sz="2800">
              <a:solidFill>
                <a:srgbClr val="FFFFFF"/>
              </a:solidFill>
              <a:highlight>
                <a:srgbClr val="0000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21" name="Google Shape;321;p53"/>
          <p:cNvPicPr preferRelativeResize="0"/>
          <p:nvPr/>
        </p:nvPicPr>
        <p:blipFill rotWithShape="1">
          <a:blip r:embed="rId4">
            <a:alphaModFix/>
          </a:blip>
          <a:srcRect b="0" l="6524" r="0" t="9690"/>
          <a:stretch/>
        </p:blipFill>
        <p:spPr>
          <a:xfrm>
            <a:off x="6466048" y="0"/>
            <a:ext cx="5725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3"/>
          <p:cNvSpPr txBox="1"/>
          <p:nvPr/>
        </p:nvSpPr>
        <p:spPr>
          <a:xfrm>
            <a:off x="7065000" y="4416625"/>
            <a:ext cx="51270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highlight>
                  <a:srgbClr val="0000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UN’s FAO estimates that India wastes around </a:t>
            </a:r>
            <a:r>
              <a:rPr lang="en-US" sz="2800">
                <a:solidFill>
                  <a:srgbClr val="FFFFFF"/>
                </a:solidFill>
                <a:highlight>
                  <a:srgbClr val="000000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1/3rd yield</a:t>
            </a:r>
            <a:r>
              <a:rPr lang="en-US" sz="2800">
                <a:solidFill>
                  <a:srgbClr val="FFFFFF"/>
                </a:solidFill>
                <a:highlight>
                  <a:srgbClr val="0000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owing to improper storage</a:t>
            </a:r>
            <a:endParaRPr sz="2800">
              <a:solidFill>
                <a:srgbClr val="FFFFFF"/>
              </a:solidFill>
              <a:highlight>
                <a:srgbClr val="0000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54"/>
          <p:cNvGrpSpPr/>
          <p:nvPr/>
        </p:nvGrpSpPr>
        <p:grpSpPr>
          <a:xfrm>
            <a:off x="696900" y="1431625"/>
            <a:ext cx="5246700" cy="2286000"/>
            <a:chOff x="696900" y="1431625"/>
            <a:chExt cx="5246700" cy="2286000"/>
          </a:xfrm>
        </p:grpSpPr>
        <p:sp>
          <p:nvSpPr>
            <p:cNvPr id="329" name="Google Shape;329;p54"/>
            <p:cNvSpPr/>
            <p:nvPr/>
          </p:nvSpPr>
          <p:spPr>
            <a:xfrm>
              <a:off x="696900" y="1431625"/>
              <a:ext cx="5246700" cy="2286000"/>
            </a:xfrm>
            <a:prstGeom prst="roundRect">
              <a:avLst>
                <a:gd fmla="val 765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42875" rotWithShape="0" algn="bl" dir="5220000" dist="19050">
                <a:srgbClr val="666666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4"/>
            <p:cNvSpPr txBox="1"/>
            <p:nvPr/>
          </p:nvSpPr>
          <p:spPr>
            <a:xfrm>
              <a:off x="894275" y="1540550"/>
              <a:ext cx="48519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3434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Why?</a:t>
              </a:r>
              <a:endParaRPr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331" name="Google Shape;331;p54"/>
            <p:cNvSpPr txBox="1"/>
            <p:nvPr/>
          </p:nvSpPr>
          <p:spPr>
            <a:xfrm>
              <a:off x="894300" y="2090750"/>
              <a:ext cx="4851900" cy="13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Montserrat Medium"/>
                <a:buChar char="●"/>
              </a:pPr>
              <a:r>
                <a:rPr lang="en-US" sz="1600">
                  <a:solidFill>
                    <a:srgbClr val="434343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Improper storage and warehouse management</a:t>
              </a:r>
              <a:endParaRPr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Montserrat Medium"/>
                <a:buChar char="●"/>
              </a:pPr>
              <a:r>
                <a:rPr lang="en-US" sz="1600">
                  <a:solidFill>
                    <a:srgbClr val="434343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Inefficient farming and irrigation practices</a:t>
              </a:r>
              <a:endParaRPr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Montserrat Medium"/>
                <a:buChar char="●"/>
              </a:pPr>
              <a:r>
                <a:rPr lang="en-US" sz="1600">
                  <a:solidFill>
                    <a:srgbClr val="434343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Uncertain weather conditions</a:t>
              </a:r>
              <a:endParaRPr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332" name="Google Shape;332;p54"/>
          <p:cNvGrpSpPr/>
          <p:nvPr/>
        </p:nvGrpSpPr>
        <p:grpSpPr>
          <a:xfrm>
            <a:off x="6248400" y="1431625"/>
            <a:ext cx="5246700" cy="2286000"/>
            <a:chOff x="6248400" y="1431625"/>
            <a:chExt cx="5246700" cy="2286000"/>
          </a:xfrm>
        </p:grpSpPr>
        <p:sp>
          <p:nvSpPr>
            <p:cNvPr id="333" name="Google Shape;333;p54"/>
            <p:cNvSpPr/>
            <p:nvPr/>
          </p:nvSpPr>
          <p:spPr>
            <a:xfrm>
              <a:off x="6248400" y="1431625"/>
              <a:ext cx="5246700" cy="2286000"/>
            </a:xfrm>
            <a:prstGeom prst="roundRect">
              <a:avLst>
                <a:gd fmla="val 765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42875" rotWithShape="0" algn="bl" dir="5220000" dist="19050">
                <a:srgbClr val="666666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4"/>
            <p:cNvSpPr txBox="1"/>
            <p:nvPr/>
          </p:nvSpPr>
          <p:spPr>
            <a:xfrm>
              <a:off x="6445825" y="1540550"/>
              <a:ext cx="48519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3434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What</a:t>
              </a:r>
              <a:r>
                <a:rPr lang="en-US" sz="2400">
                  <a:solidFill>
                    <a:srgbClr val="43434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?</a:t>
              </a:r>
              <a:endParaRPr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335" name="Google Shape;335;p54"/>
            <p:cNvSpPr txBox="1"/>
            <p:nvPr/>
          </p:nvSpPr>
          <p:spPr>
            <a:xfrm>
              <a:off x="6445800" y="2030900"/>
              <a:ext cx="4851900" cy="143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Montserrat Medium"/>
                <a:buChar char="●"/>
              </a:pPr>
              <a:r>
                <a:rPr lang="en-US" sz="1600">
                  <a:solidFill>
                    <a:srgbClr val="434343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Unifying multiple data sources</a:t>
              </a:r>
              <a:endParaRPr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Montserrat Medium"/>
                <a:buChar char="●"/>
              </a:pPr>
              <a:r>
                <a:rPr lang="en-US" sz="1600">
                  <a:solidFill>
                    <a:srgbClr val="434343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Streamlining warehousing, storage, demand and supply</a:t>
              </a:r>
              <a:endParaRPr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Montserrat Medium"/>
                <a:buChar char="●"/>
              </a:pPr>
              <a:r>
                <a:rPr lang="en-US" sz="1600">
                  <a:solidFill>
                    <a:srgbClr val="434343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Providing ways to deal with weather </a:t>
              </a:r>
              <a:r>
                <a:rPr lang="en-US" sz="1600">
                  <a:solidFill>
                    <a:srgbClr val="434343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uncertainties</a:t>
              </a:r>
              <a:endParaRPr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336" name="Google Shape;336;p54"/>
          <p:cNvGrpSpPr/>
          <p:nvPr/>
        </p:nvGrpSpPr>
        <p:grpSpPr>
          <a:xfrm>
            <a:off x="696900" y="4022425"/>
            <a:ext cx="5246700" cy="2286000"/>
            <a:chOff x="696900" y="4022425"/>
            <a:chExt cx="5246700" cy="2286000"/>
          </a:xfrm>
        </p:grpSpPr>
        <p:sp>
          <p:nvSpPr>
            <p:cNvPr id="337" name="Google Shape;337;p54"/>
            <p:cNvSpPr/>
            <p:nvPr/>
          </p:nvSpPr>
          <p:spPr>
            <a:xfrm>
              <a:off x="696900" y="4022425"/>
              <a:ext cx="5246700" cy="2286000"/>
            </a:xfrm>
            <a:prstGeom prst="roundRect">
              <a:avLst>
                <a:gd fmla="val 765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42875" rotWithShape="0" algn="bl" dir="5220000" dist="19050">
                <a:srgbClr val="666666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4"/>
            <p:cNvSpPr txBox="1"/>
            <p:nvPr/>
          </p:nvSpPr>
          <p:spPr>
            <a:xfrm>
              <a:off x="894288" y="4118388"/>
              <a:ext cx="48519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3434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Who</a:t>
              </a:r>
              <a:r>
                <a:rPr lang="en-US" sz="2400">
                  <a:solidFill>
                    <a:srgbClr val="43434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?</a:t>
              </a:r>
              <a:endParaRPr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339" name="Google Shape;339;p54"/>
            <p:cNvSpPr txBox="1"/>
            <p:nvPr/>
          </p:nvSpPr>
          <p:spPr>
            <a:xfrm>
              <a:off x="894263" y="4668588"/>
              <a:ext cx="4851900" cy="13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302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Montserrat Medium"/>
                <a:buChar char="●"/>
              </a:pPr>
              <a:r>
                <a:rPr lang="en-US" sz="1600">
                  <a:solidFill>
                    <a:srgbClr val="434343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Policy Makers, for Central and State governments.</a:t>
              </a:r>
              <a:endParaRPr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-3302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Montserrat Medium"/>
                <a:buChar char="●"/>
              </a:pPr>
              <a:r>
                <a:rPr lang="en-US" sz="1600">
                  <a:solidFill>
                    <a:srgbClr val="434343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Ministry of Agriculture and </a:t>
              </a:r>
              <a:r>
                <a:rPr lang="en-US" sz="1600">
                  <a:solidFill>
                    <a:srgbClr val="434343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Farmers</a:t>
              </a:r>
              <a:r>
                <a:rPr lang="en-US" sz="1600">
                  <a:solidFill>
                    <a:srgbClr val="434343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Welfare</a:t>
              </a:r>
              <a:endParaRPr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340" name="Google Shape;340;p54"/>
          <p:cNvGrpSpPr/>
          <p:nvPr/>
        </p:nvGrpSpPr>
        <p:grpSpPr>
          <a:xfrm>
            <a:off x="6248400" y="4022425"/>
            <a:ext cx="5246700" cy="2286000"/>
            <a:chOff x="6248400" y="4022425"/>
            <a:chExt cx="5246700" cy="2286000"/>
          </a:xfrm>
        </p:grpSpPr>
        <p:sp>
          <p:nvSpPr>
            <p:cNvPr id="341" name="Google Shape;341;p54"/>
            <p:cNvSpPr/>
            <p:nvPr/>
          </p:nvSpPr>
          <p:spPr>
            <a:xfrm>
              <a:off x="6248400" y="4022425"/>
              <a:ext cx="5246700" cy="2286000"/>
            </a:xfrm>
            <a:prstGeom prst="roundRect">
              <a:avLst>
                <a:gd fmla="val 765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42875" rotWithShape="0" algn="bl" dir="5220000" dist="19050">
                <a:srgbClr val="666666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4"/>
            <p:cNvSpPr txBox="1"/>
            <p:nvPr/>
          </p:nvSpPr>
          <p:spPr>
            <a:xfrm>
              <a:off x="6445788" y="4118388"/>
              <a:ext cx="48519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3434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How</a:t>
              </a:r>
              <a:r>
                <a:rPr lang="en-US" sz="2400">
                  <a:solidFill>
                    <a:srgbClr val="43434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?</a:t>
              </a:r>
              <a:endParaRPr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343" name="Google Shape;343;p54"/>
            <p:cNvSpPr txBox="1"/>
            <p:nvPr/>
          </p:nvSpPr>
          <p:spPr>
            <a:xfrm>
              <a:off x="6445788" y="4654313"/>
              <a:ext cx="4851900" cy="13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Montserrat Medium"/>
                <a:buChar char="●"/>
              </a:pPr>
              <a:r>
                <a:rPr lang="en-US" sz="1600">
                  <a:solidFill>
                    <a:srgbClr val="434343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Unified platform for aiding planning and decision making</a:t>
              </a:r>
              <a:endParaRPr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Montserrat Medium"/>
                <a:buChar char="●"/>
              </a:pPr>
              <a:r>
                <a:rPr lang="en-US" sz="1600">
                  <a:solidFill>
                    <a:srgbClr val="434343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AI assisted agricultural predictions for planning</a:t>
              </a:r>
              <a:endParaRPr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Montserrat Medium"/>
                <a:buChar char="●"/>
              </a:pPr>
              <a:r>
                <a:rPr lang="en-US" sz="1600">
                  <a:solidFill>
                    <a:srgbClr val="434343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Comparative study of parameters</a:t>
              </a:r>
              <a:endParaRPr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344" name="Google Shape;344;p54"/>
          <p:cNvSpPr txBox="1"/>
          <p:nvPr/>
        </p:nvSpPr>
        <p:spPr>
          <a:xfrm>
            <a:off x="323850" y="307674"/>
            <a:ext cx="115443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Montserrat"/>
                <a:ea typeface="Montserrat"/>
                <a:cs typeface="Montserrat"/>
                <a:sym typeface="Montserrat"/>
              </a:rPr>
              <a:t>USAPA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5" name="Google Shape;34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575" y="426425"/>
            <a:ext cx="669125" cy="6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5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12" y="0"/>
            <a:ext cx="6516880" cy="26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5"/>
          <p:cNvPicPr preferRelativeResize="0"/>
          <p:nvPr/>
        </p:nvPicPr>
        <p:blipFill rotWithShape="1">
          <a:blip r:embed="rId4">
            <a:alphaModFix/>
          </a:blip>
          <a:srcRect b="-1957" l="25233" r="0" t="0"/>
          <a:stretch/>
        </p:blipFill>
        <p:spPr>
          <a:xfrm>
            <a:off x="0" y="2630100"/>
            <a:ext cx="7402701" cy="4349951"/>
          </a:xfrm>
          <a:prstGeom prst="rect">
            <a:avLst/>
          </a:prstGeom>
          <a:noFill/>
          <a:ln>
            <a:noFill/>
          </a:ln>
          <a:effectLst>
            <a:outerShdw blurRad="528638" rotWithShape="0" algn="ctr" dir="16200000" dist="142875">
              <a:srgbClr val="434343">
                <a:alpha val="21000"/>
              </a:srgbClr>
            </a:outerShdw>
          </a:effectLst>
        </p:spPr>
      </p:pic>
      <p:pic>
        <p:nvPicPr>
          <p:cNvPr id="352" name="Google Shape;352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1975" y="0"/>
            <a:ext cx="7480024" cy="3153425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5400000" dist="142875">
              <a:srgbClr val="434343">
                <a:alpha val="35000"/>
              </a:srgbClr>
            </a:outerShdw>
          </a:effectLst>
        </p:spPr>
      </p:pic>
      <p:pic>
        <p:nvPicPr>
          <p:cNvPr descr="NITI Aayog" id="353" name="Google Shape;353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2324" y="1029161"/>
            <a:ext cx="600025" cy="5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5"/>
          <p:cNvPicPr preferRelativeResize="0"/>
          <p:nvPr/>
        </p:nvPicPr>
        <p:blipFill rotWithShape="1">
          <a:blip r:embed="rId7">
            <a:alphaModFix/>
          </a:blip>
          <a:srcRect b="0" l="1185" r="0" t="0"/>
          <a:stretch/>
        </p:blipFill>
        <p:spPr>
          <a:xfrm>
            <a:off x="5321775" y="2811675"/>
            <a:ext cx="6870224" cy="4108851"/>
          </a:xfrm>
          <a:prstGeom prst="rect">
            <a:avLst/>
          </a:prstGeom>
          <a:noFill/>
          <a:ln>
            <a:noFill/>
          </a:ln>
          <a:effectLst>
            <a:outerShdw blurRad="271463" rotWithShape="0" algn="ctr" dir="5460000" dist="47625">
              <a:srgbClr val="666666">
                <a:alpha val="51000"/>
              </a:srgbClr>
            </a:outerShdw>
          </a:effectLst>
        </p:spPr>
      </p:pic>
      <p:pic>
        <p:nvPicPr>
          <p:cNvPr id="355" name="Google Shape;355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19884" y="3027005"/>
            <a:ext cx="1452500" cy="3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5"/>
          <p:cNvSpPr txBox="1"/>
          <p:nvPr>
            <p:ph idx="1" type="subTitle"/>
          </p:nvPr>
        </p:nvSpPr>
        <p:spPr>
          <a:xfrm>
            <a:off x="252325" y="4427850"/>
            <a:ext cx="85662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b="1" i="1" lang="en-US" sz="2600">
                <a:solidFill>
                  <a:srgbClr val="FFFFFF"/>
                </a:solidFill>
                <a:highlight>
                  <a:srgbClr val="000000"/>
                </a:highlight>
              </a:rPr>
              <a:t>“Modern Agriculture relies completely on the development of computer-based systems and artificial intelligence” </a:t>
            </a:r>
            <a:endParaRPr b="1" i="1" sz="26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t/>
            </a:r>
            <a:endParaRPr i="1" sz="8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b="1" lang="en-US" sz="1400">
                <a:solidFill>
                  <a:srgbClr val="FFFFFF"/>
                </a:solidFill>
                <a:highlight>
                  <a:srgbClr val="000000"/>
                </a:highlight>
              </a:rPr>
              <a:t>- </a:t>
            </a:r>
            <a:r>
              <a:rPr b="1" lang="en-US" sz="1400">
                <a:solidFill>
                  <a:srgbClr val="FFFFFF"/>
                </a:solidFill>
                <a:highlight>
                  <a:srgbClr val="000000"/>
                </a:highlight>
              </a:rPr>
              <a:t>Non-Linear Regression for Remote Sensing Applications for yield prediction</a:t>
            </a:r>
            <a:endParaRPr b="1" sz="14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b="1" lang="en-US" sz="1400">
                <a:solidFill>
                  <a:srgbClr val="FFFFFF"/>
                </a:solidFill>
                <a:highlight>
                  <a:srgbClr val="000000"/>
                </a:highlight>
              </a:rPr>
              <a:t>Published in: IEEE Transactions on Geoscience and Remote Sensing</a:t>
            </a:r>
            <a:endParaRPr sz="14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b="1" lang="en-US" sz="1400">
                <a:solidFill>
                  <a:srgbClr val="FFFFFF"/>
                </a:solidFill>
                <a:highlight>
                  <a:srgbClr val="000000"/>
                </a:highlight>
              </a:rPr>
              <a:t>Volume: 21 , Issue: 5 , Oct 2009</a:t>
            </a:r>
            <a:endParaRPr sz="1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5868" y="148750"/>
            <a:ext cx="6159315" cy="2117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1555" y="1600448"/>
            <a:ext cx="4296975" cy="5013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32543" y="2145229"/>
            <a:ext cx="2793441" cy="427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51148" y="2145230"/>
            <a:ext cx="1268253" cy="183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33017" y="2067661"/>
            <a:ext cx="2292165" cy="117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33017" y="1725880"/>
            <a:ext cx="4196872" cy="393012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6"/>
          <p:cNvSpPr txBox="1"/>
          <p:nvPr/>
        </p:nvSpPr>
        <p:spPr>
          <a:xfrm>
            <a:off x="169075" y="148750"/>
            <a:ext cx="40878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Montserrat"/>
                <a:ea typeface="Montserrat"/>
                <a:cs typeface="Montserrat"/>
                <a:sym typeface="Montserrat"/>
              </a:rPr>
              <a:t>System Architecture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/>
        </p:nvSpPr>
        <p:spPr>
          <a:xfrm>
            <a:off x="463200" y="316025"/>
            <a:ext cx="112656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Significant </a:t>
            </a: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Data Sources</a:t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74" name="Google Shape;374;p57"/>
          <p:cNvGrpSpPr/>
          <p:nvPr/>
        </p:nvGrpSpPr>
        <p:grpSpPr>
          <a:xfrm>
            <a:off x="696900" y="1380425"/>
            <a:ext cx="5246700" cy="2286000"/>
            <a:chOff x="849300" y="1532825"/>
            <a:chExt cx="5246700" cy="2286000"/>
          </a:xfrm>
        </p:grpSpPr>
        <p:sp>
          <p:nvSpPr>
            <p:cNvPr id="375" name="Google Shape;375;p57"/>
            <p:cNvSpPr/>
            <p:nvPr/>
          </p:nvSpPr>
          <p:spPr>
            <a:xfrm>
              <a:off x="849300" y="1532825"/>
              <a:ext cx="5246700" cy="2286000"/>
            </a:xfrm>
            <a:prstGeom prst="roundRect">
              <a:avLst>
                <a:gd fmla="val 765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42875" rotWithShape="0" algn="bl" dir="5220000" dist="19050">
                <a:srgbClr val="666666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6" name="Google Shape;376;p57"/>
            <p:cNvGrpSpPr/>
            <p:nvPr/>
          </p:nvGrpSpPr>
          <p:grpSpPr>
            <a:xfrm>
              <a:off x="1101925" y="2582662"/>
              <a:ext cx="2263062" cy="877700"/>
              <a:chOff x="1090777" y="695210"/>
              <a:chExt cx="2452918" cy="917712"/>
            </a:xfrm>
          </p:grpSpPr>
          <p:pic>
            <p:nvPicPr>
              <p:cNvPr descr="national emblem" id="377" name="Google Shape;377;p5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90777" y="695210"/>
                <a:ext cx="550623" cy="9177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8" name="Google Shape;378;p57"/>
              <p:cNvSpPr txBox="1"/>
              <p:nvPr/>
            </p:nvSpPr>
            <p:spPr>
              <a:xfrm>
                <a:off x="1641396" y="695210"/>
                <a:ext cx="19023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Ministry of Agriculture &amp; Farmers Welfare,</a:t>
                </a:r>
                <a:endParaRPr sz="1200"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Government of India</a:t>
                </a:r>
                <a:endParaRPr sz="1200"/>
              </a:p>
            </p:txBody>
          </p:sp>
        </p:grpSp>
        <p:pic>
          <p:nvPicPr>
            <p:cNvPr descr="IMD | Home" id="379" name="Google Shape;379;p57"/>
            <p:cNvPicPr preferRelativeResize="0"/>
            <p:nvPr/>
          </p:nvPicPr>
          <p:blipFill rotWithShape="1">
            <a:blip r:embed="rId5">
              <a:alphaModFix/>
            </a:blip>
            <a:srcRect b="175" l="0" r="0" t="34830"/>
            <a:stretch/>
          </p:blipFill>
          <p:spPr>
            <a:xfrm>
              <a:off x="4666150" y="2457748"/>
              <a:ext cx="1060450" cy="1129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halanobis National Crop Forecast Centre - Home | Facebook" id="380" name="Google Shape;380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65101" y="2381764"/>
              <a:ext cx="1131819" cy="120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57"/>
            <p:cNvSpPr txBox="1"/>
            <p:nvPr/>
          </p:nvSpPr>
          <p:spPr>
            <a:xfrm>
              <a:off x="1046700" y="1617188"/>
              <a:ext cx="48519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3434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Weather &amp; Production Data</a:t>
              </a:r>
              <a:endParaRPr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382" name="Google Shape;382;p57"/>
          <p:cNvGrpSpPr/>
          <p:nvPr/>
        </p:nvGrpSpPr>
        <p:grpSpPr>
          <a:xfrm>
            <a:off x="696900" y="3953563"/>
            <a:ext cx="5246700" cy="2286000"/>
            <a:chOff x="849300" y="3801163"/>
            <a:chExt cx="5246700" cy="2286000"/>
          </a:xfrm>
        </p:grpSpPr>
        <p:sp>
          <p:nvSpPr>
            <p:cNvPr id="383" name="Google Shape;383;p57"/>
            <p:cNvSpPr/>
            <p:nvPr/>
          </p:nvSpPr>
          <p:spPr>
            <a:xfrm>
              <a:off x="849300" y="3801163"/>
              <a:ext cx="5246700" cy="2286000"/>
            </a:xfrm>
            <a:prstGeom prst="roundRect">
              <a:avLst>
                <a:gd fmla="val 765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42875" rotWithShape="0" algn="bl" dir="5220000" dist="19050">
                <a:srgbClr val="666666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Food Corporation of India - Wikipedia" id="384" name="Google Shape;384;p5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01950" y="4558037"/>
              <a:ext cx="1131825" cy="927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57"/>
            <p:cNvSpPr txBox="1"/>
            <p:nvPr/>
          </p:nvSpPr>
          <p:spPr>
            <a:xfrm>
              <a:off x="947575" y="5436263"/>
              <a:ext cx="1440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Food Corporation of India</a:t>
              </a:r>
              <a:endParaRPr b="1"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descr="Recruitment in Central Warehousing Corporation 2019 | Current Hunt" id="386" name="Google Shape;386;p57"/>
            <p:cNvPicPr preferRelativeResize="0"/>
            <p:nvPr/>
          </p:nvPicPr>
          <p:blipFill rotWithShape="1">
            <a:blip r:embed="rId8">
              <a:alphaModFix/>
            </a:blip>
            <a:srcRect b="18051" l="-28" r="6692" t="-4131"/>
            <a:stretch/>
          </p:blipFill>
          <p:spPr>
            <a:xfrm>
              <a:off x="2571313" y="4558025"/>
              <a:ext cx="1936225" cy="103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मुख्य पृष्ठ | सैण्ट्रल रेलसाइड ..." id="387" name="Google Shape;387;p5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690663" y="4558025"/>
              <a:ext cx="1131826" cy="7722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Google Shape;388;p57"/>
            <p:cNvSpPr txBox="1"/>
            <p:nvPr/>
          </p:nvSpPr>
          <p:spPr>
            <a:xfrm>
              <a:off x="4476450" y="5436263"/>
              <a:ext cx="15603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Central Railside Warehouse Company</a:t>
              </a:r>
              <a:endParaRPr b="1"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9" name="Google Shape;389;p57"/>
            <p:cNvSpPr txBox="1"/>
            <p:nvPr/>
          </p:nvSpPr>
          <p:spPr>
            <a:xfrm>
              <a:off x="1113475" y="3881300"/>
              <a:ext cx="48519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3434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Warehousing</a:t>
              </a:r>
              <a:r>
                <a:rPr lang="en-US" sz="2400">
                  <a:solidFill>
                    <a:srgbClr val="43434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Data</a:t>
              </a:r>
              <a:endParaRPr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390" name="Google Shape;390;p57"/>
          <p:cNvGrpSpPr/>
          <p:nvPr/>
        </p:nvGrpSpPr>
        <p:grpSpPr>
          <a:xfrm>
            <a:off x="6248400" y="3953563"/>
            <a:ext cx="5246700" cy="2286000"/>
            <a:chOff x="6096000" y="3801163"/>
            <a:chExt cx="5246700" cy="2286000"/>
          </a:xfrm>
        </p:grpSpPr>
        <p:sp>
          <p:nvSpPr>
            <p:cNvPr id="391" name="Google Shape;391;p57"/>
            <p:cNvSpPr/>
            <p:nvPr/>
          </p:nvSpPr>
          <p:spPr>
            <a:xfrm>
              <a:off x="6096000" y="3801163"/>
              <a:ext cx="5246700" cy="2286000"/>
            </a:xfrm>
            <a:prstGeom prst="roundRect">
              <a:avLst>
                <a:gd fmla="val 765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42875" rotWithShape="0" algn="bl" dir="5220000" dist="19050">
                <a:srgbClr val="666666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USDA recruiting delegates for trade missions | 2020-01-03 | MEAT+ ..." id="392" name="Google Shape;392;p57"/>
            <p:cNvPicPr preferRelativeResize="0"/>
            <p:nvPr/>
          </p:nvPicPr>
          <p:blipFill rotWithShape="1">
            <a:blip r:embed="rId10">
              <a:alphaModFix/>
            </a:blip>
            <a:srcRect b="0" l="18178" r="19371" t="0"/>
            <a:stretch/>
          </p:blipFill>
          <p:spPr>
            <a:xfrm>
              <a:off x="6493625" y="4775363"/>
              <a:ext cx="974375" cy="103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ITI Aayog" id="393" name="Google Shape;393;p5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055234" y="4748330"/>
              <a:ext cx="1350129" cy="1092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veys by NSSO- Examrace" id="394" name="Google Shape;394;p5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992575" y="4678212"/>
              <a:ext cx="1060450" cy="1151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57"/>
            <p:cNvSpPr txBox="1"/>
            <p:nvPr/>
          </p:nvSpPr>
          <p:spPr>
            <a:xfrm>
              <a:off x="6293400" y="3881300"/>
              <a:ext cx="48519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3434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Consumption Data</a:t>
              </a:r>
              <a:endParaRPr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396" name="Google Shape;396;p57"/>
          <p:cNvGrpSpPr/>
          <p:nvPr/>
        </p:nvGrpSpPr>
        <p:grpSpPr>
          <a:xfrm>
            <a:off x="6248400" y="1380438"/>
            <a:ext cx="5246700" cy="2286000"/>
            <a:chOff x="6096000" y="1532838"/>
            <a:chExt cx="5246700" cy="2286000"/>
          </a:xfrm>
        </p:grpSpPr>
        <p:sp>
          <p:nvSpPr>
            <p:cNvPr id="397" name="Google Shape;397;p57"/>
            <p:cNvSpPr/>
            <p:nvPr/>
          </p:nvSpPr>
          <p:spPr>
            <a:xfrm>
              <a:off x="6096000" y="1532838"/>
              <a:ext cx="5246700" cy="2286000"/>
            </a:xfrm>
            <a:prstGeom prst="roundRect">
              <a:avLst>
                <a:gd fmla="val 765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42875" rotWithShape="0" algn="bl" dir="5220000" dist="19050">
                <a:srgbClr val="666666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eNAM logo – KingMakers IAS Academy" id="398" name="Google Shape;398;p5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288532" y="2342881"/>
              <a:ext cx="1271091" cy="1330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xternal links" id="399" name="Google Shape;399;p57"/>
            <p:cNvPicPr preferRelativeResize="0"/>
            <p:nvPr/>
          </p:nvPicPr>
          <p:blipFill rotWithShape="1">
            <a:blip r:embed="rId14">
              <a:alphaModFix/>
            </a:blip>
            <a:srcRect b="11926" l="12167" r="16173" t="10070"/>
            <a:stretch/>
          </p:blipFill>
          <p:spPr>
            <a:xfrm>
              <a:off x="9001200" y="2381766"/>
              <a:ext cx="1271100" cy="1252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" name="Google Shape;400;p57"/>
            <p:cNvSpPr txBox="1"/>
            <p:nvPr/>
          </p:nvSpPr>
          <p:spPr>
            <a:xfrm>
              <a:off x="6293400" y="1617188"/>
              <a:ext cx="48519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3434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Pricing</a:t>
              </a:r>
              <a:r>
                <a:rPr lang="en-US" sz="2400">
                  <a:solidFill>
                    <a:srgbClr val="43434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Data</a:t>
              </a:r>
              <a:endParaRPr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8"/>
          <p:cNvSpPr txBox="1"/>
          <p:nvPr/>
        </p:nvSpPr>
        <p:spPr>
          <a:xfrm>
            <a:off x="4680850" y="1582425"/>
            <a:ext cx="2949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Gathering &amp; Preprocessing</a:t>
            </a:r>
            <a:endParaRPr sz="20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7" name="Google Shape;407;p58"/>
          <p:cNvSpPr txBox="1"/>
          <p:nvPr/>
        </p:nvSpPr>
        <p:spPr>
          <a:xfrm>
            <a:off x="2953425" y="258900"/>
            <a:ext cx="6423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Montserrat"/>
                <a:ea typeface="Montserrat"/>
                <a:cs typeface="Montserrat"/>
                <a:sym typeface="Montserrat"/>
              </a:rPr>
              <a:t>Technology Stack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58"/>
          <p:cNvSpPr/>
          <p:nvPr/>
        </p:nvSpPr>
        <p:spPr>
          <a:xfrm rot="5400000">
            <a:off x="8822490" y="763000"/>
            <a:ext cx="2327100" cy="3506100"/>
          </a:xfrm>
          <a:prstGeom prst="roundRect">
            <a:avLst>
              <a:gd fmla="val 7650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8"/>
          <p:cNvSpPr/>
          <p:nvPr/>
        </p:nvSpPr>
        <p:spPr>
          <a:xfrm rot="5400000">
            <a:off x="8827725" y="3457950"/>
            <a:ext cx="2327100" cy="3506100"/>
          </a:xfrm>
          <a:prstGeom prst="roundRect">
            <a:avLst>
              <a:gd fmla="val 7650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8"/>
          <p:cNvSpPr/>
          <p:nvPr/>
        </p:nvSpPr>
        <p:spPr>
          <a:xfrm rot="5400000">
            <a:off x="4991788" y="780698"/>
            <a:ext cx="2327100" cy="3506100"/>
          </a:xfrm>
          <a:prstGeom prst="roundRect">
            <a:avLst>
              <a:gd fmla="val 7650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8"/>
          <p:cNvSpPr/>
          <p:nvPr/>
        </p:nvSpPr>
        <p:spPr>
          <a:xfrm rot="5400000">
            <a:off x="1161097" y="763000"/>
            <a:ext cx="2327100" cy="3506100"/>
          </a:xfrm>
          <a:prstGeom prst="roundRect">
            <a:avLst>
              <a:gd fmla="val 7650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8"/>
          <p:cNvSpPr/>
          <p:nvPr/>
        </p:nvSpPr>
        <p:spPr>
          <a:xfrm rot="5400000">
            <a:off x="1161097" y="3458075"/>
            <a:ext cx="2327100" cy="3506100"/>
          </a:xfrm>
          <a:prstGeom prst="roundRect">
            <a:avLst>
              <a:gd fmla="val 7650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8"/>
          <p:cNvSpPr/>
          <p:nvPr/>
        </p:nvSpPr>
        <p:spPr>
          <a:xfrm rot="5400000">
            <a:off x="4978743" y="3457951"/>
            <a:ext cx="2327100" cy="3506100"/>
          </a:xfrm>
          <a:prstGeom prst="roundRect">
            <a:avLst>
              <a:gd fmla="val 7650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220000" dist="19050">
              <a:srgbClr val="666666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414" name="Google Shape;41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351" y="2407135"/>
            <a:ext cx="955776" cy="937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6377" y="2397905"/>
            <a:ext cx="955775" cy="9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7911" y="2937314"/>
            <a:ext cx="1619549" cy="42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8"/>
          <p:cNvPicPr preferRelativeResize="0"/>
          <p:nvPr/>
        </p:nvPicPr>
        <p:blipFill rotWithShape="1">
          <a:blip r:embed="rId6">
            <a:alphaModFix/>
          </a:blip>
          <a:srcRect b="0" l="0" r="16345" t="0"/>
          <a:stretch/>
        </p:blipFill>
        <p:spPr>
          <a:xfrm>
            <a:off x="4605951" y="2132625"/>
            <a:ext cx="1885649" cy="9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93713" y="2686009"/>
            <a:ext cx="782720" cy="76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48788" y="2132625"/>
            <a:ext cx="1885650" cy="4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- plouc/nivo: nivo provides a rich set of dataviz ..." id="420" name="Google Shape;420;p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837048" y="2853470"/>
            <a:ext cx="1453975" cy="45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36174" y="5248535"/>
            <a:ext cx="1453980" cy="76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29909" y="5259125"/>
            <a:ext cx="761106" cy="7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778025" y="5248524"/>
            <a:ext cx="1277710" cy="76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728313" y="5056665"/>
            <a:ext cx="761127" cy="959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8"/>
          <p:cNvPicPr preferRelativeResize="0"/>
          <p:nvPr/>
        </p:nvPicPr>
        <p:blipFill rotWithShape="1">
          <a:blip r:embed="rId14">
            <a:alphaModFix/>
          </a:blip>
          <a:srcRect b="22757" l="7624" r="9408" t="15982"/>
          <a:stretch/>
        </p:blipFill>
        <p:spPr>
          <a:xfrm>
            <a:off x="8436725" y="5137616"/>
            <a:ext cx="1277700" cy="925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626747" y="4854007"/>
            <a:ext cx="682602" cy="657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894438" y="5511225"/>
            <a:ext cx="1626126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8"/>
          <p:cNvSpPr txBox="1"/>
          <p:nvPr/>
        </p:nvSpPr>
        <p:spPr>
          <a:xfrm>
            <a:off x="894275" y="1540550"/>
            <a:ext cx="2949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Gathering and Preprocessing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58"/>
          <p:cNvSpPr txBox="1"/>
          <p:nvPr/>
        </p:nvSpPr>
        <p:spPr>
          <a:xfrm>
            <a:off x="4680850" y="1509588"/>
            <a:ext cx="2949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Database, Storage and Scalability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58"/>
          <p:cNvSpPr txBox="1"/>
          <p:nvPr/>
        </p:nvSpPr>
        <p:spPr>
          <a:xfrm>
            <a:off x="8467425" y="1472438"/>
            <a:ext cx="2949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Frontend Tools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58"/>
          <p:cNvSpPr txBox="1"/>
          <p:nvPr/>
        </p:nvSpPr>
        <p:spPr>
          <a:xfrm>
            <a:off x="850150" y="4222225"/>
            <a:ext cx="2949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58"/>
          <p:cNvSpPr txBox="1"/>
          <p:nvPr/>
        </p:nvSpPr>
        <p:spPr>
          <a:xfrm>
            <a:off x="4667800" y="4207263"/>
            <a:ext cx="2949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API Development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58"/>
          <p:cNvSpPr txBox="1"/>
          <p:nvPr/>
        </p:nvSpPr>
        <p:spPr>
          <a:xfrm>
            <a:off x="8485450" y="4194258"/>
            <a:ext cx="2949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Other Tools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9"/>
          <p:cNvSpPr txBox="1"/>
          <p:nvPr/>
        </p:nvSpPr>
        <p:spPr>
          <a:xfrm>
            <a:off x="341850" y="258900"/>
            <a:ext cx="11508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Montserrat"/>
                <a:ea typeface="Montserrat"/>
                <a:cs typeface="Montserrat"/>
                <a:sym typeface="Montserrat"/>
              </a:rPr>
              <a:t>Predictive Analysis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59"/>
          <p:cNvSpPr txBox="1"/>
          <p:nvPr/>
        </p:nvSpPr>
        <p:spPr>
          <a:xfrm>
            <a:off x="318975" y="1211725"/>
            <a:ext cx="6918600" cy="5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100 Years Weather data 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Temperature (Min, Max</a:t>
            </a: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Avg)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Cloud Cover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Precipitation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Reference Crop Evapotranspiration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Soil Moisture Data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Two years of </a:t>
            </a: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soil moisture</a:t>
            </a:r>
            <a:r>
              <a:rPr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 in pasm %, extrapolated to 10 years using synthetic data generation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Historical Crop Production Data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District-wise season-wise historical production data since 1997, with following parameters: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Production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Yield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Cultivation Area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41" name="Google Shape;441;p59"/>
          <p:cNvGrpSpPr/>
          <p:nvPr/>
        </p:nvGrpSpPr>
        <p:grpSpPr>
          <a:xfrm>
            <a:off x="8191853" y="927124"/>
            <a:ext cx="3735850" cy="5671943"/>
            <a:chOff x="7751775" y="258900"/>
            <a:chExt cx="4176000" cy="6340200"/>
          </a:xfrm>
        </p:grpSpPr>
        <p:sp>
          <p:nvSpPr>
            <p:cNvPr id="442" name="Google Shape;442;p59"/>
            <p:cNvSpPr/>
            <p:nvPr/>
          </p:nvSpPr>
          <p:spPr>
            <a:xfrm>
              <a:off x="7751775" y="2423100"/>
              <a:ext cx="4176000" cy="2011800"/>
            </a:xfrm>
            <a:prstGeom prst="roundRect">
              <a:avLst>
                <a:gd fmla="val 765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42875" rotWithShape="0" algn="bl" dir="5220000" dist="19050">
                <a:srgbClr val="666666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9"/>
            <p:cNvSpPr/>
            <p:nvPr/>
          </p:nvSpPr>
          <p:spPr>
            <a:xfrm>
              <a:off x="7751775" y="258900"/>
              <a:ext cx="2011800" cy="2011800"/>
            </a:xfrm>
            <a:prstGeom prst="roundRect">
              <a:avLst>
                <a:gd fmla="val 765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42875" rotWithShape="0" algn="bl" dir="5220000" dist="19050">
                <a:srgbClr val="666666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9"/>
            <p:cNvSpPr/>
            <p:nvPr/>
          </p:nvSpPr>
          <p:spPr>
            <a:xfrm>
              <a:off x="9915975" y="258900"/>
              <a:ext cx="2011800" cy="2011800"/>
            </a:xfrm>
            <a:prstGeom prst="roundRect">
              <a:avLst>
                <a:gd fmla="val 765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42875" rotWithShape="0" algn="bl" dir="5220000" dist="19050">
                <a:srgbClr val="666666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9"/>
            <p:cNvSpPr/>
            <p:nvPr/>
          </p:nvSpPr>
          <p:spPr>
            <a:xfrm>
              <a:off x="7751775" y="4587300"/>
              <a:ext cx="2011800" cy="2011800"/>
            </a:xfrm>
            <a:prstGeom prst="roundRect">
              <a:avLst>
                <a:gd fmla="val 765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42875" rotWithShape="0" algn="bl" dir="5220000" dist="19050">
                <a:srgbClr val="666666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9"/>
            <p:cNvSpPr/>
            <p:nvPr/>
          </p:nvSpPr>
          <p:spPr>
            <a:xfrm>
              <a:off x="9915975" y="4587300"/>
              <a:ext cx="2011800" cy="2011800"/>
            </a:xfrm>
            <a:prstGeom prst="roundRect">
              <a:avLst>
                <a:gd fmla="val 765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42875" rotWithShape="0" algn="bl" dir="5220000" dist="19050">
                <a:srgbClr val="666666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59"/>
          <p:cNvSpPr txBox="1"/>
          <p:nvPr/>
        </p:nvSpPr>
        <p:spPr>
          <a:xfrm>
            <a:off x="8268050" y="2938125"/>
            <a:ext cx="21168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Montserrat SemiBold"/>
                <a:ea typeface="Montserrat SemiBold"/>
                <a:cs typeface="Montserrat SemiBold"/>
                <a:sym typeface="Montserrat SemiBold"/>
              </a:rPr>
              <a:t>MODELS TRAINED</a:t>
            </a:r>
            <a:endParaRPr sz="1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8" name="Google Shape;448;p59"/>
          <p:cNvSpPr txBox="1"/>
          <p:nvPr/>
        </p:nvSpPr>
        <p:spPr>
          <a:xfrm>
            <a:off x="8489275" y="3090525"/>
            <a:ext cx="31410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F6161"/>
                </a:solidFill>
                <a:latin typeface="Montserrat"/>
                <a:ea typeface="Montserrat"/>
                <a:cs typeface="Montserrat"/>
                <a:sym typeface="Montserrat"/>
              </a:rPr>
              <a:t>10,000+</a:t>
            </a:r>
            <a:endParaRPr b="1" sz="5600">
              <a:solidFill>
                <a:srgbClr val="FF616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59"/>
          <p:cNvSpPr txBox="1"/>
          <p:nvPr/>
        </p:nvSpPr>
        <p:spPr>
          <a:xfrm>
            <a:off x="8271750" y="1013475"/>
            <a:ext cx="16416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 SemiBold"/>
                <a:ea typeface="Montserrat SemiBold"/>
                <a:cs typeface="Montserrat SemiBold"/>
                <a:sym typeface="Montserrat SemiBold"/>
              </a:rPr>
              <a:t>DISTRICTS CONSIDERED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0" name="Google Shape;450;p59"/>
          <p:cNvSpPr txBox="1"/>
          <p:nvPr/>
        </p:nvSpPr>
        <p:spPr>
          <a:xfrm>
            <a:off x="8271750" y="1549875"/>
            <a:ext cx="15729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D5DDF"/>
                </a:solidFill>
                <a:latin typeface="Montserrat"/>
                <a:ea typeface="Montserrat"/>
                <a:cs typeface="Montserrat"/>
                <a:sym typeface="Montserrat"/>
              </a:rPr>
              <a:t>343</a:t>
            </a:r>
            <a:endParaRPr b="1" sz="4800">
              <a:solidFill>
                <a:srgbClr val="0D5DD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59"/>
          <p:cNvSpPr txBox="1"/>
          <p:nvPr/>
        </p:nvSpPr>
        <p:spPr>
          <a:xfrm>
            <a:off x="10208550" y="1013475"/>
            <a:ext cx="16416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 SemiBold"/>
                <a:ea typeface="Montserrat SemiBold"/>
                <a:cs typeface="Montserrat SemiBold"/>
                <a:sym typeface="Montserrat SemiBold"/>
              </a:rPr>
              <a:t>CROPS</a:t>
            </a:r>
            <a:r>
              <a:rPr lang="en-US" sz="1200">
                <a:latin typeface="Montserrat SemiBold"/>
                <a:ea typeface="Montserrat SemiBold"/>
                <a:cs typeface="Montserrat SemiBold"/>
                <a:sym typeface="Montserrat SemiBold"/>
              </a:rPr>
              <a:t> CONSIDERED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2" name="Google Shape;452;p59"/>
          <p:cNvSpPr txBox="1"/>
          <p:nvPr/>
        </p:nvSpPr>
        <p:spPr>
          <a:xfrm>
            <a:off x="10242900" y="1552013"/>
            <a:ext cx="15729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5D915"/>
                </a:solidFill>
                <a:latin typeface="Montserrat"/>
                <a:ea typeface="Montserrat"/>
                <a:cs typeface="Montserrat"/>
                <a:sym typeface="Montserrat"/>
              </a:rPr>
              <a:t>55</a:t>
            </a:r>
            <a:endParaRPr b="1" sz="4800">
              <a:solidFill>
                <a:srgbClr val="15D91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59"/>
          <p:cNvSpPr txBox="1"/>
          <p:nvPr/>
        </p:nvSpPr>
        <p:spPr>
          <a:xfrm>
            <a:off x="8275475" y="4873900"/>
            <a:ext cx="16416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 SemiBold"/>
                <a:ea typeface="Montserrat SemiBold"/>
                <a:cs typeface="Montserrat SemiBold"/>
                <a:sym typeface="Montserrat SemiBold"/>
              </a:rPr>
              <a:t>ALGORITHMS TESTED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4" name="Google Shape;454;p59"/>
          <p:cNvSpPr txBox="1"/>
          <p:nvPr/>
        </p:nvSpPr>
        <p:spPr>
          <a:xfrm>
            <a:off x="8309825" y="5407350"/>
            <a:ext cx="15729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  <a:endParaRPr b="1" sz="48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59"/>
          <p:cNvSpPr txBox="1"/>
          <p:nvPr/>
        </p:nvSpPr>
        <p:spPr>
          <a:xfrm>
            <a:off x="10208550" y="4873900"/>
            <a:ext cx="16416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 SemiBold"/>
                <a:ea typeface="Montserrat SemiBold"/>
                <a:cs typeface="Montserrat SemiBold"/>
                <a:sym typeface="Montserrat SemiBold"/>
              </a:rPr>
              <a:t>MAN-HOURS FOR MODELLING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6" name="Google Shape;456;p59"/>
          <p:cNvSpPr txBox="1"/>
          <p:nvPr/>
        </p:nvSpPr>
        <p:spPr>
          <a:xfrm>
            <a:off x="10138575" y="5396550"/>
            <a:ext cx="17892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520+</a:t>
            </a:r>
            <a:endParaRPr b="1" sz="4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59"/>
          <p:cNvSpPr txBox="1"/>
          <p:nvPr/>
        </p:nvSpPr>
        <p:spPr>
          <a:xfrm>
            <a:off x="100850" y="6029550"/>
            <a:ext cx="80910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0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 Indian Meteorological Dept</a:t>
            </a:r>
            <a:r>
              <a:rPr b="1" lang="en-US" sz="1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-US" sz="10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FAO Seminar</a:t>
            </a:r>
            <a:r>
              <a:rPr b="1" lang="en-US" sz="1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 </a:t>
            </a:r>
            <a:r>
              <a:rPr b="1" lang="en-US" sz="10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JETIR paper</a:t>
            </a:r>
            <a:endParaRPr b="1"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0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[2] NCFC (Satellite Data)</a:t>
            </a:r>
            <a:r>
              <a:rPr b="1" lang="en-US" sz="1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-US" sz="10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Springer Nature Article</a:t>
            </a:r>
            <a:r>
              <a:rPr b="1" lang="en-US" sz="1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 </a:t>
            </a:r>
            <a:r>
              <a:rPr b="1" lang="en-US" sz="10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USDA Research paper</a:t>
            </a:r>
            <a:endParaRPr b="1"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[3] Ministry of Agriculture and Farmers Welfare; Department of Agriculture, Cooperation and Farmers Welfare</a:t>
            </a:r>
            <a:endParaRPr b="1"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